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3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8" r:id="rId4"/>
    <p:sldId id="279" r:id="rId5"/>
    <p:sldId id="280" r:id="rId6"/>
    <p:sldId id="281" r:id="rId7"/>
    <p:sldId id="286" r:id="rId8"/>
    <p:sldId id="282" r:id="rId9"/>
    <p:sldId id="283" r:id="rId10"/>
    <p:sldId id="284" r:id="rId11"/>
    <p:sldId id="285" r:id="rId12"/>
  </p:sldIdLst>
  <p:sldSz cx="12192000" cy="6858000"/>
  <p:notesSz cx="6797675" cy="9872663"/>
  <p:custDataLst>
    <p:tags r:id="rId15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NCHAUX Xavier" initials="RTE" lastIdx="8" clrIdx="0"/>
  <p:cmAuthor id="1" name="Tore Granli" initials="TG" lastIdx="4" clrIdx="1"/>
  <p:cmAuthor id="2" name="Dammer, Arne" initials="DA" lastIdx="5" clrIdx="2"/>
  <p:cmAuthor id="3" name="OTE-OM" initials="OTE-OM" lastIdx="3" clrIdx="3"/>
  <p:cmAuthor id="4" name="DUFOURG Marie" initials="RTE" lastIdx="10" clrIdx="4"/>
  <p:cmAuthor id="5" name="ELIA" initials="ELIA" lastIdx="13" clrIdx="5"/>
  <p:cmAuthor id="6" name="EPEXSPOT" initials="EPEX" lastIdx="6" clrIdx="6"/>
  <p:cmAuthor id="7" name="EPEX" initials="EPEX" lastIdx="30" clrIdx="7"/>
  <p:cmAuthor id="8" name="Vladimír Satek" initials="VS" lastIdx="42" clrIdx="8"/>
  <p:cmAuthor id="9" name="ycuellar" initials="YC" lastIdx="11" clrIdx="9"/>
  <p:cmAuthor id="10" name="Lucie Ryšavá" initials="LR" lastIdx="41" clrIdx="10"/>
  <p:cmAuthor id="11" name="Karri Mäkelä" initials="KM" lastIdx="38" clrIdx="11"/>
  <p:cmAuthor id="12" name="Helene" initials="H" lastIdx="10" clrIdx="12"/>
  <p:cmAuthor id="13" name="Nord Pool Spot 1" initials="NPS 1" lastIdx="5" clrIdx="13"/>
  <p:cmAuthor id="14" name="Tjitske Kramer" initials="TK" lastIdx="4" clrIdx="14"/>
  <p:cmAuthor id="15" name="NPS" initials="KM" lastIdx="1" clrIdx="15"/>
  <p:cmAuthor id="16" name="EPEX SPOT" initials="EPEX" lastIdx="7" clrIdx="16"/>
  <p:cmAuthor id="17" name="Jose Javier Gonzalez" initials="JJG" lastIdx="1" clrIdx="17"/>
  <p:cmAuthor id="18" name="Yolanda Cuellar" initials="OMIE" lastIdx="6" clrIdx="18"/>
  <p:cmAuthor id="19" name="Rysava , Lucie" initials="LR" lastIdx="49" clrIdx="19"/>
  <p:cmAuthor id="20" name="Klara Valkova" initials="KV" lastIdx="5" clrIdx="20"/>
  <p:cmAuthor id="21" name="Lucie Rysava (PXs PMO)" initials="LR" lastIdx="5" clrIdx="21"/>
  <p:cmAuthor id="22" name="NPS1" initials="NPS1" lastIdx="3" clrIdx="22"/>
  <p:cmAuthor id="23" name="Lucie Ryšavá (PXs PMO)" initials="LR" lastIdx="7" clrIdx="23"/>
  <p:cmAuthor id="24" name="PXs" initials="PXs" lastIdx="13" clrIdx="24"/>
  <p:cmAuthor id="25" name="Dornick, Susanne" initials="DS" lastIdx="1" clrIdx="25"/>
  <p:cmAuthor id="26" name="Georgi Mumdjiev" initials="GM" lastIdx="1" clrIdx="26">
    <p:extLst>
      <p:ext uri="{19B8F6BF-5375-455C-9EA6-DF929625EA0E}">
        <p15:presenceInfo xmlns:p15="http://schemas.microsoft.com/office/powerpoint/2012/main" userId="S-1-5-21-507921405-688789844-682003330-340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333"/>
    <a:srgbClr val="4F81BD"/>
    <a:srgbClr val="7F7F7F"/>
    <a:srgbClr val="C00000"/>
    <a:srgbClr val="83A644"/>
    <a:srgbClr val="FC7B10"/>
    <a:srgbClr val="E9EDF4"/>
    <a:srgbClr val="D0D8E8"/>
    <a:srgbClr val="95B3D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8910" autoAdjust="0"/>
  </p:normalViewPr>
  <p:slideViewPr>
    <p:cSldViewPr snapToGrid="0">
      <p:cViewPr varScale="1">
        <p:scale>
          <a:sx n="157" d="100"/>
          <a:sy n="157" d="100"/>
        </p:scale>
        <p:origin x="476" y="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918" y="-78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C611AE-D204-4A87-AAC2-AFEEC8975774}" type="datetimeFigureOut">
              <a:rPr lang="en-GB" altLang="en-US"/>
              <a:pPr>
                <a:defRPr/>
              </a:pPr>
              <a:t>22/09/2022</a:t>
            </a:fld>
            <a:endParaRPr lang="en-GB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48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275" y="9377363"/>
            <a:ext cx="29448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697528-1335-477D-82AB-8B236B3C97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42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19206F8-B867-403A-B2E4-817EB2EBA37D}" type="datetimeFigureOut">
              <a:rPr lang="en-US" altLang="en-US"/>
              <a:pPr>
                <a:defRPr/>
              </a:pPr>
              <a:t>9/22/2022</a:t>
            </a:fld>
            <a:endParaRPr lang="en-US" alt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3025" y="774700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 dirty="0" err="1"/>
              <a:t>Cliquez</a:t>
            </a:r>
            <a:r>
              <a:rPr lang="en-US" altLang="en-US" noProof="0" dirty="0"/>
              <a:t> pour modifier les styles du </a:t>
            </a:r>
            <a:r>
              <a:rPr lang="en-US" altLang="en-US" noProof="0" dirty="0" err="1"/>
              <a:t>texte</a:t>
            </a:r>
            <a:r>
              <a:rPr lang="en-US" altLang="en-US" noProof="0" dirty="0"/>
              <a:t> du masque</a:t>
            </a:r>
          </a:p>
          <a:p>
            <a:pPr lvl="1"/>
            <a:r>
              <a:rPr lang="en-US" altLang="en-US" noProof="0" dirty="0" err="1"/>
              <a:t>Deuxième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2"/>
            <a:r>
              <a:rPr lang="en-US" altLang="en-US" noProof="0" dirty="0" err="1"/>
              <a:t>Troisième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3"/>
            <a:r>
              <a:rPr lang="en-US" altLang="en-US" noProof="0" dirty="0" err="1"/>
              <a:t>Quatrième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  <a:p>
            <a:pPr lvl="4"/>
            <a:r>
              <a:rPr lang="en-US" altLang="en-US" noProof="0" dirty="0" err="1"/>
              <a:t>Cinquième</a:t>
            </a:r>
            <a:r>
              <a:rPr lang="en-US" altLang="en-US" noProof="0" dirty="0"/>
              <a:t> </a:t>
            </a:r>
            <a:r>
              <a:rPr lang="en-US" altLang="en-US" noProof="0" dirty="0" err="1"/>
              <a:t>niveau</a:t>
            </a:r>
            <a:endParaRPr lang="en-US" altLang="en-US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48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377363"/>
            <a:ext cx="2944813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0325E30-007A-4EC7-826C-F28AC8A995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212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tags" Target="../tags/tag5.xml"/><Relationship Id="rId7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jpg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6.jpg"/><Relationship Id="rId2" Type="http://schemas.openxmlformats.org/officeDocument/2006/relationships/tags" Target="../tags/tag2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tags" Target="../tags/tag7.xml"/><Relationship Id="rId7" Type="http://schemas.openxmlformats.org/officeDocument/2006/relationships/image" Target="../media/image5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6.jp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6.jpg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6.jpg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6.jpg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6.jpg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jp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A4CF77C-03D1-49A1-92E5-AB43C04C2C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76917955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A4CF77C-03D1-49A1-92E5-AB43C04C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DB6B3B6F-BCDE-451B-97B8-FA841B8A6CB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80060"/>
            <a:ext cx="12192000" cy="5428822"/>
          </a:xfrm>
          <a:prstGeom prst="rect">
            <a:avLst/>
          </a:prstGeom>
        </p:spPr>
      </p:pic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E1599C2-2ED3-408D-8E92-74ECA7ABCC0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901363" y="1485903"/>
            <a:ext cx="8439148" cy="80962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901363" y="2706532"/>
            <a:ext cx="8439148" cy="83155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901363" y="3538078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Place, Date  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901363" y="3924915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 </a:t>
            </a:r>
            <a:r>
              <a:rPr lang="de-DE" dirty="0" err="1"/>
              <a:t>Surname</a:t>
            </a:r>
            <a:r>
              <a:rPr lang="de-DE" dirty="0"/>
              <a:t> 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901363" y="4311751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219C8B-C675-4FBB-AFDB-EBEB44BB5EF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" y="6718695"/>
            <a:ext cx="11710416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7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75B4B31B-6919-4BA6-96AF-A39C0D518D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26316940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75B4B31B-6919-4BA6-96AF-A39C0D518D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22DC125-2985-4880-AAE3-33ADD7DB498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 hasCustomPrompt="1"/>
          </p:nvPr>
        </p:nvSpPr>
        <p:spPr>
          <a:xfrm>
            <a:off x="745067" y="1495425"/>
            <a:ext cx="5196416" cy="478155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Picture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235200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EEEB8B2-D3C6-45FC-8473-EB5982C58A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4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14324DAB-C205-46F3-B69F-CB6D079A11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3561496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14324DAB-C205-46F3-B69F-CB6D079A11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7" hasCustomPrompt="1"/>
          </p:nvPr>
        </p:nvSpPr>
        <p:spPr>
          <a:xfrm>
            <a:off x="3009600" y="2705100"/>
            <a:ext cx="8438400" cy="353060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400" b="1"/>
            </a:lvl1pPr>
            <a:lvl2pPr marL="542925" indent="-276225">
              <a:defRPr sz="2400" b="1"/>
            </a:lvl2pPr>
            <a:lvl3pPr marL="809625" indent="-266700">
              <a:defRPr sz="2400" b="1"/>
            </a:lvl3pPr>
            <a:lvl4pPr marL="1076325" indent="-266700">
              <a:defRPr sz="2400" b="1"/>
            </a:lvl4pPr>
            <a:lvl5pPr marL="1343025" indent="-266700">
              <a:defRPr sz="2400" b="1"/>
            </a:lvl5pPr>
            <a:lvl6pPr marL="1619250" indent="-276225">
              <a:defRPr sz="2400" b="1"/>
            </a:lvl6pPr>
            <a:lvl7pPr marL="1885950" indent="-266700">
              <a:defRPr sz="2400" b="1"/>
            </a:lvl7pPr>
            <a:lvl8pPr marL="2152650" indent="-266700">
              <a:defRPr sz="2400" b="1"/>
            </a:lvl8pPr>
            <a:lvl9pPr marL="2419350" indent="-266700">
              <a:defRPr sz="2400" b="1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8B86CF7-5647-4B57-8CE7-CDEFF3D095B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85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rea and Gu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11F4DC1-C7EB-4B4C-B4DF-9B8C5BBD49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8764828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11F4DC1-C7EB-4B4C-B4DF-9B8C5BBD49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F671827-40A6-426F-8098-E05D94E623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cxnSp>
        <p:nvCxnSpPr>
          <p:cNvPr id="85" name="Gerade Verbindung 84"/>
          <p:cNvCxnSpPr/>
          <p:nvPr/>
        </p:nvCxnSpPr>
        <p:spPr bwMode="gray">
          <a:xfrm flipH="1">
            <a:off x="-56416" y="1485900"/>
            <a:ext cx="122484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 bwMode="gray">
          <a:xfrm flipH="1" flipV="1">
            <a:off x="45" y="6268349"/>
            <a:ext cx="12191955" cy="862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/>
        </p:nvSpPr>
        <p:spPr bwMode="gray">
          <a:xfrm>
            <a:off x="11669123" y="6206802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7,90</a:t>
            </a:r>
          </a:p>
        </p:txBody>
      </p:sp>
      <p:cxnSp>
        <p:nvCxnSpPr>
          <p:cNvPr id="91" name="Gerade Verbindung 90"/>
          <p:cNvCxnSpPr/>
          <p:nvPr/>
        </p:nvCxnSpPr>
        <p:spPr bwMode="gray">
          <a:xfrm>
            <a:off x="736600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 bwMode="gray">
          <a:xfrm>
            <a:off x="5947153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 bwMode="gray">
          <a:xfrm>
            <a:off x="6219672" y="0"/>
            <a:ext cx="0" cy="68580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 bwMode="gray">
          <a:xfrm>
            <a:off x="11446932" y="0"/>
            <a:ext cx="0" cy="6858000"/>
          </a:xfrm>
          <a:prstGeom prst="line">
            <a:avLst/>
          </a:prstGeom>
          <a:ln>
            <a:solidFill>
              <a:srgbClr val="FE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 bwMode="gray">
          <a:xfrm flipH="1" flipV="1">
            <a:off x="-21518" y="893577"/>
            <a:ext cx="12213521" cy="56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 bwMode="gray">
          <a:xfrm>
            <a:off x="11644123" y="821531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7,00</a:t>
            </a:r>
          </a:p>
        </p:txBody>
      </p:sp>
      <p:sp>
        <p:nvSpPr>
          <p:cNvPr id="81" name="Textfeld 80"/>
          <p:cNvSpPr txBox="1"/>
          <p:nvPr/>
        </p:nvSpPr>
        <p:spPr bwMode="gray">
          <a:xfrm>
            <a:off x="11211983" y="84067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11.15</a:t>
            </a:r>
          </a:p>
        </p:txBody>
      </p:sp>
      <p:sp>
        <p:nvSpPr>
          <p:cNvPr id="34" name="Textfeld 33"/>
          <p:cNvSpPr txBox="1"/>
          <p:nvPr/>
        </p:nvSpPr>
        <p:spPr bwMode="gray">
          <a:xfrm>
            <a:off x="6162839" y="84067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38" name="Textfeld 37"/>
          <p:cNvSpPr txBox="1"/>
          <p:nvPr/>
        </p:nvSpPr>
        <p:spPr bwMode="gray">
          <a:xfrm>
            <a:off x="5535087" y="84067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0,30</a:t>
            </a:r>
          </a:p>
        </p:txBody>
      </p:sp>
      <p:sp>
        <p:nvSpPr>
          <p:cNvPr id="40" name="Textfeld 39"/>
          <p:cNvSpPr txBox="1"/>
          <p:nvPr/>
        </p:nvSpPr>
        <p:spPr bwMode="gray">
          <a:xfrm>
            <a:off x="501651" y="84067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lvl="0" algn="ct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800" noProof="0" dirty="0"/>
              <a:t>11,15</a:t>
            </a:r>
          </a:p>
        </p:txBody>
      </p:sp>
      <p:sp>
        <p:nvSpPr>
          <p:cNvPr id="42" name="Titel 1"/>
          <p:cNvSpPr>
            <a:spLocks noGrp="1"/>
          </p:cNvSpPr>
          <p:nvPr>
            <p:ph type="title" hasCustomPrompt="1"/>
          </p:nvPr>
        </p:nvSpPr>
        <p:spPr>
          <a:xfrm>
            <a:off x="720516" y="843857"/>
            <a:ext cx="10734885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Content </a:t>
            </a:r>
            <a:r>
              <a:rPr lang="de-DE" dirty="0" err="1"/>
              <a:t>area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guides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 bwMode="gray">
          <a:xfrm>
            <a:off x="11669123" y="1433877"/>
            <a:ext cx="469900" cy="12311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800" noProof="0" dirty="0">
                <a:solidFill>
                  <a:schemeClr val="bg1"/>
                </a:solidFill>
              </a:rPr>
              <a:t>5,37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3" name="Rechteck 72"/>
          <p:cNvSpPr/>
          <p:nvPr/>
        </p:nvSpPr>
        <p:spPr bwMode="gray">
          <a:xfrm>
            <a:off x="736600" y="1495425"/>
            <a:ext cx="10718800" cy="4781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br>
              <a:rPr lang="en-US" noProof="0">
                <a:solidFill>
                  <a:schemeClr val="tx1"/>
                </a:solidFill>
              </a:rPr>
            </a:br>
            <a:r>
              <a:rPr lang="en-US" noProof="0">
                <a:solidFill>
                  <a:schemeClr val="tx1"/>
                </a:solidFill>
              </a:rPr>
              <a:t>Please restrict your content to this area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C533BF75-07CC-4AF7-8DB4-F66692271FF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37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7A4CF77C-03D1-49A1-92E5-AB43C04C2C4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0480531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7A4CF77C-03D1-49A1-92E5-AB43C04C2C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DE1599C2-2ED3-408D-8E92-74ECA7ABCC0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24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17" name="Grafik 6">
            <a:extLst>
              <a:ext uri="{FF2B5EF4-FFF2-40B4-BE49-F238E27FC236}">
                <a16:creationId xmlns:a16="http://schemas.microsoft.com/office/drawing/2014/main" id="{67C3A727-1FD6-4A1F-BB08-9E3A48C6E54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1512" y="916293"/>
            <a:ext cx="6190488" cy="5812536"/>
          </a:xfrm>
          <a:prstGeom prst="rect">
            <a:avLst/>
          </a:prstGeom>
        </p:spPr>
      </p:pic>
      <p:sp>
        <p:nvSpPr>
          <p:cNvPr id="15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901363" y="1485903"/>
            <a:ext cx="8439148" cy="809625"/>
          </a:xfrm>
          <a:prstGeom prst="rect">
            <a:avLst/>
          </a:prstGeom>
          <a:noFill/>
        </p:spPr>
        <p:txBody>
          <a:bodyPr vert="horz" lIns="0" tIns="0" rIns="0" bIns="0" rtlCol="0" anchor="b" anchorCtr="0"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901363" y="2706532"/>
            <a:ext cx="8439148" cy="831555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901363" y="3538078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Place, Date  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901363" y="3924915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Name </a:t>
            </a:r>
            <a:r>
              <a:rPr lang="de-DE" dirty="0" err="1"/>
              <a:t>Surname</a:t>
            </a:r>
            <a:r>
              <a:rPr lang="de-DE" dirty="0"/>
              <a:t> 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901363" y="4311751"/>
            <a:ext cx="8439148" cy="31557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219C8B-C675-4FBB-AFDB-EBEB44BB5EF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" y="6718695"/>
            <a:ext cx="11710416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3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BED4078-AFF6-4ADE-AEF0-C4E78BB13E6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9631932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BED4078-AFF6-4ADE-AEF0-C4E78BB13E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itel 18"/>
          <p:cNvSpPr>
            <a:spLocks noGrp="1"/>
          </p:cNvSpPr>
          <p:nvPr>
            <p:ph type="title" hasCustomPrompt="1"/>
          </p:nvPr>
        </p:nvSpPr>
        <p:spPr>
          <a:xfrm>
            <a:off x="1894713" y="1235829"/>
            <a:ext cx="8439149" cy="710605"/>
          </a:xfrm>
          <a:noFill/>
        </p:spPr>
        <p:txBody>
          <a:bodyPr vert="horz" lIns="0" tIns="0" rIns="0" bIns="0" rtlCol="0" anchor="b" anchorCtr="0">
            <a:normAutofit/>
          </a:bodyPr>
          <a:lstStyle>
            <a:lvl1pPr>
              <a:defRPr lang="de-DE" sz="2400" baseline="0"/>
            </a:lvl1pPr>
          </a:lstStyle>
          <a:p>
            <a:pPr marL="0" lvl="0"/>
            <a:r>
              <a:rPr lang="de-DE" dirty="0"/>
              <a:t>Agenda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894713" y="1981199"/>
            <a:ext cx="8439149" cy="4320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61950" indent="-361950">
              <a:buFont typeface="+mj-lt"/>
              <a:buAutoNum type="arabicPeriod"/>
              <a:defRPr sz="2400" b="1">
                <a:solidFill>
                  <a:schemeClr val="tx1"/>
                </a:solidFill>
              </a:defRPr>
            </a:lvl1pPr>
            <a:lvl2pPr marL="6286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2pPr>
            <a:lvl3pPr marL="895350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3pPr>
            <a:lvl4pPr marL="1162050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4pPr>
            <a:lvl5pPr marL="1438275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5pPr>
            <a:lvl6pPr marL="17049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6pPr>
            <a:lvl7pPr marL="1971675" indent="-266700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7pPr>
            <a:lvl8pPr marL="2238375" indent="-266700"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</a:defRPr>
            </a:lvl8pPr>
            <a:lvl9pPr marL="2514600" indent="-276225">
              <a:buFont typeface="Symbol" panose="05050102010706020507" pitchFamily="18" charset="2"/>
              <a:buChar char="-"/>
              <a:defRPr sz="24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7" name="Foliennummernplatzhalt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E4756C9-9BF1-470E-BE37-94B694D57C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6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22711428-3E85-4171-81C6-3007FDBE55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7200916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22711428-3E85-4171-81C6-3007FDBE55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616AE915-6882-45E0-A4A9-B446EEB3113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515" y="843857"/>
            <a:ext cx="10728000" cy="58301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1439999"/>
            <a:ext cx="10728000" cy="4896000"/>
          </a:xfrm>
        </p:spPr>
        <p:txBody>
          <a:bodyPr/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0546E2B-81DA-42D7-A06D-FB237B319A3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4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5C04B6E4-45F4-42A3-967A-4C6C6E53BD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27227409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5C04B6E4-45F4-42A3-967A-4C6C6E53B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D573C5EA-CBDA-42FD-ADB9-72BFC6618BE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234133" y="1440000"/>
            <a:ext cx="5212800" cy="489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  <a:lvl6pPr>
              <a:defRPr/>
            </a:lvl6pPr>
            <a:lvl8pPr>
              <a:defRPr/>
            </a:lvl8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7ED35DD-3BF8-4D83-AC28-EB5A176FC6E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E441A798-8013-4D91-A6DF-230BE4E0D8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94810646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E441A798-8013-4D91-A6DF-230BE4E0D8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B00679D5-444D-4F71-B4BD-FE0AB48868E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3962399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734784" y="1696354"/>
            <a:ext cx="432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735949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FontTx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503957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8271965" y="1495425"/>
            <a:ext cx="3168651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4" hasCustomPrompt="1"/>
          </p:nvPr>
        </p:nvSpPr>
        <p:spPr>
          <a:xfrm>
            <a:off x="736600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5" hasCustomPrompt="1"/>
          </p:nvPr>
        </p:nvSpPr>
        <p:spPr>
          <a:xfrm>
            <a:off x="4503957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8271965" y="1990800"/>
            <a:ext cx="3168000" cy="4287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A5C26B2D-01CE-429E-B8CB-E87697A2F3C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0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extboxes and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FAF4E5FF-ECF8-4FB3-9ACC-FD539873F9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29164343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FAF4E5FF-ECF8-4FB3-9ACC-FD539873F9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1E1D0D53-D165-45DD-9847-0EE2AD2F07B2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93155" y="6349128"/>
            <a:ext cx="449389" cy="246221"/>
          </a:xfrm>
        </p:spPr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" name="Textfeld 24"/>
          <p:cNvSpPr txBox="1"/>
          <p:nvPr/>
        </p:nvSpPr>
        <p:spPr>
          <a:xfrm rot="5400000">
            <a:off x="2365399" y="3658509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6" name="Textfeld 25"/>
          <p:cNvSpPr txBox="1"/>
          <p:nvPr/>
        </p:nvSpPr>
        <p:spPr>
          <a:xfrm rot="5400000">
            <a:off x="6016651" y="3658509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28" name="Textfeld 27"/>
          <p:cNvSpPr txBox="1"/>
          <p:nvPr/>
        </p:nvSpPr>
        <p:spPr>
          <a:xfrm rot="5400000">
            <a:off x="9699651" y="3658509"/>
            <a:ext cx="324000" cy="76944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r>
              <a:rPr lang="de-DE" sz="5000" b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4406557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29" hasCustomPrompt="1"/>
          </p:nvPr>
        </p:nvSpPr>
        <p:spPr>
          <a:xfrm>
            <a:off x="8075816" y="1495425"/>
            <a:ext cx="3364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360950"/>
            <a:ext cx="10704667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36600" y="1990809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32" hasCustomPrompt="1"/>
          </p:nvPr>
        </p:nvSpPr>
        <p:spPr>
          <a:xfrm>
            <a:off x="4406560" y="1990809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7" name="Textplatzhalter 7"/>
          <p:cNvSpPr>
            <a:spLocks noGrp="1"/>
          </p:cNvSpPr>
          <p:nvPr>
            <p:ph type="body" sz="quarter" idx="33" hasCustomPrompt="1"/>
          </p:nvPr>
        </p:nvSpPr>
        <p:spPr>
          <a:xfrm>
            <a:off x="8075816" y="1990809"/>
            <a:ext cx="3364149" cy="177157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9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736600" y="4857759"/>
            <a:ext cx="10703365" cy="1419225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119DA0F4-2BDF-4A3E-9E05-B7101FB431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2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rows and text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35822547-77C4-4C4A-B1FA-FB21DC8CE2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20354123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35822547-77C4-4C4A-B1FA-FB21DC8CE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97C57029-30C6-4D93-84F9-13BB134688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735949" y="1495425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Font typeface="Arial" panose="020B0604020202020204" pitchFamily="34" charset="0"/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32" hasCustomPrompt="1"/>
          </p:nvPr>
        </p:nvSpPr>
        <p:spPr>
          <a:xfrm>
            <a:off x="735949" y="3199650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33" hasCustomPrompt="1"/>
          </p:nvPr>
        </p:nvSpPr>
        <p:spPr>
          <a:xfrm>
            <a:off x="735949" y="4885576"/>
            <a:ext cx="3364800" cy="705600"/>
          </a:xfrm>
          <a:prstGeom prst="homePlate">
            <a:avLst>
              <a:gd name="adj" fmla="val 68899"/>
            </a:avLst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0" rIns="0" bIns="0" anchor="ctr" anchorCtr="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34" hasCustomPrompt="1"/>
          </p:nvPr>
        </p:nvSpPr>
        <p:spPr>
          <a:xfrm>
            <a:off x="4406556" y="149542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35" hasCustomPrompt="1"/>
          </p:nvPr>
        </p:nvSpPr>
        <p:spPr>
          <a:xfrm>
            <a:off x="4406556" y="3201449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36" hasCustomPrompt="1"/>
          </p:nvPr>
        </p:nvSpPr>
        <p:spPr>
          <a:xfrm>
            <a:off x="4406556" y="4887375"/>
            <a:ext cx="7046400" cy="1389600"/>
          </a:xfrm>
          <a:ln w="19050">
            <a:solidFill>
              <a:schemeClr val="tx2"/>
            </a:solidFill>
          </a:ln>
        </p:spPr>
        <p:txBody>
          <a:bodyPr lIns="72000" tIns="36000" rIns="36000" bIns="36000">
            <a:normAutofit/>
          </a:bodyPr>
          <a:lstStyle>
            <a:lvl1pPr marL="134938" indent="-134938">
              <a:defRPr sz="1000"/>
            </a:lvl1pPr>
            <a:lvl2pPr marL="263525" indent="-123825">
              <a:defRPr sz="1000"/>
            </a:lvl2pPr>
            <a:lvl3pPr marL="420688" indent="-146050">
              <a:defRPr sz="1000"/>
            </a:lvl3pPr>
            <a:lvl4pPr marL="538163" indent="-117475">
              <a:defRPr sz="1000"/>
            </a:lvl4pPr>
            <a:lvl5pPr marL="668338" indent="-123825">
              <a:defRPr sz="1000"/>
            </a:lvl5pPr>
            <a:lvl6pPr marL="808038" indent="-134938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0A21437A-0A0B-4036-BFA3-026E8D6BC7D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5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BB1FA5FA-E81B-41B0-8361-A4B0F1640CB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7635371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BB1FA5FA-E81B-41B0-8361-A4B0F1640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DD10C927-4D12-4B1C-B6EC-2B1D574E6B9B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8" hasCustomPrompt="1"/>
          </p:nvPr>
        </p:nvSpPr>
        <p:spPr>
          <a:xfrm>
            <a:off x="6371816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6371816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371816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30" hasCustomPrompt="1"/>
          </p:nvPr>
        </p:nvSpPr>
        <p:spPr>
          <a:xfrm>
            <a:off x="735949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1080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>
          <a:xfrm>
            <a:off x="736599" y="4589850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2" name="Rechteck 31"/>
          <p:cNvSpPr/>
          <p:nvPr/>
        </p:nvSpPr>
        <p:spPr>
          <a:xfrm>
            <a:off x="736599" y="1989525"/>
            <a:ext cx="5068800" cy="1677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vert="horz" lIns="36000" tIns="36000" rIns="36000" bIns="36000" rtlCol="0" anchor="t" anchorCtr="0">
            <a:noAutofit/>
          </a:bodyPr>
          <a:lstStyle/>
          <a:p>
            <a:pPr lvl="0" indent="0">
              <a:spcBef>
                <a:spcPct val="20000"/>
              </a:spcBef>
              <a:buFont typeface="+mj-lt"/>
              <a:buNone/>
            </a:pPr>
            <a:endParaRPr lang="de-DE" sz="1000">
              <a:solidFill>
                <a:schemeClr val="tx1"/>
              </a:solidFill>
            </a:endParaRPr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27" hasCustomPrompt="1"/>
          </p:nvPr>
        </p:nvSpPr>
        <p:spPr>
          <a:xfrm>
            <a:off x="735949" y="1495425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72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31" hasCustomPrompt="1"/>
          </p:nvPr>
        </p:nvSpPr>
        <p:spPr>
          <a:xfrm>
            <a:off x="6371816" y="4094250"/>
            <a:ext cx="5068800" cy="4968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2"/>
            </a:solidFill>
          </a:ln>
        </p:spPr>
        <p:txBody>
          <a:bodyPr lIns="1134000" tIns="36000" rIns="36000" bIns="36000"/>
          <a:lstStyle>
            <a:lvl1pPr marL="0" indent="0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5" hasCustomPrompt="1"/>
          </p:nvPr>
        </p:nvSpPr>
        <p:spPr>
          <a:xfrm>
            <a:off x="4903014" y="2746069"/>
            <a:ext cx="2298975" cy="2271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lIns="0" tIns="0" rIns="0" bIns="0" anchor="ctr" anchorCtr="0"/>
          <a:lstStyle>
            <a:lvl1pPr marL="0" indent="0" algn="ctr">
              <a:buNone/>
              <a:defRPr sz="1000" b="1" baseline="0"/>
            </a:lvl1pPr>
            <a:lvl2pPr marL="179388" indent="-179388">
              <a:defRPr sz="1000"/>
            </a:lvl2pPr>
            <a:lvl3pPr marL="358775" indent="-179388">
              <a:defRPr sz="1000"/>
            </a:lvl3pPr>
            <a:lvl4pPr marL="538163" indent="-179388">
              <a:defRPr sz="1000"/>
            </a:lvl4pPr>
            <a:lvl5pPr marL="717550" marR="0" indent="-1793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000"/>
            </a:lvl5pPr>
            <a:lvl6pPr marL="896938" indent="-179388">
              <a:buFont typeface="Symbol" panose="05050102010706020507" pitchFamily="18" charset="2"/>
              <a:buChar char="-"/>
              <a:tabLst/>
              <a:defRPr sz="1000"/>
            </a:lvl6pPr>
            <a:lvl7pPr marL="1076325" indent="-179388">
              <a:buFont typeface="Arial" panose="020B0604020202020204" pitchFamily="34" charset="0"/>
              <a:buChar char="•"/>
              <a:defRPr sz="1000"/>
            </a:lvl7pPr>
            <a:lvl8pPr marL="1257300" indent="-180975">
              <a:buFont typeface="Symbol" panose="05050102010706020507" pitchFamily="18" charset="2"/>
              <a:buChar char="-"/>
              <a:defRPr sz="1000"/>
            </a:lvl8pPr>
            <a:lvl9pPr marL="1436688" indent="-179388">
              <a:buFont typeface="Arial" panose="020B0604020202020204" pitchFamily="34" charset="0"/>
              <a:buChar char="•"/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37" hasCustomPrompt="1"/>
          </p:nvPr>
        </p:nvSpPr>
        <p:spPr>
          <a:xfrm>
            <a:off x="736597" y="1992225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38" hasCustomPrompt="1"/>
          </p:nvPr>
        </p:nvSpPr>
        <p:spPr>
          <a:xfrm>
            <a:off x="736597" y="4591050"/>
            <a:ext cx="3600000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9" hasCustomPrompt="1"/>
          </p:nvPr>
        </p:nvSpPr>
        <p:spPr>
          <a:xfrm>
            <a:off x="7428411" y="1992225"/>
            <a:ext cx="4012205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40" hasCustomPrompt="1"/>
          </p:nvPr>
        </p:nvSpPr>
        <p:spPr>
          <a:xfrm>
            <a:off x="7428411" y="4591050"/>
            <a:ext cx="4012205" cy="1692000"/>
          </a:xfrm>
          <a:ln w="19050">
            <a:noFill/>
          </a:ln>
        </p:spPr>
        <p:txBody>
          <a:bodyPr lIns="72000" tIns="36000" rIns="36000" bIns="36000">
            <a:normAutofit/>
          </a:bodyPr>
          <a:lstStyle>
            <a:lvl1pPr marL="134938" indent="-134938" algn="just">
              <a:defRPr sz="1000"/>
            </a:lvl1pPr>
            <a:lvl2pPr marL="263525" indent="-123825" algn="just">
              <a:defRPr sz="1000"/>
            </a:lvl2pPr>
            <a:lvl3pPr marL="420688" indent="-146050" algn="just">
              <a:defRPr sz="1000"/>
            </a:lvl3pPr>
            <a:lvl4pPr marL="538163" indent="-117475" algn="just">
              <a:defRPr sz="1000"/>
            </a:lvl4pPr>
            <a:lvl5pPr marL="668338" indent="-123825" algn="just">
              <a:defRPr sz="1000"/>
            </a:lvl5pPr>
            <a:lvl6pPr marL="808038" indent="-134938" algn="just">
              <a:defRPr sz="1000"/>
            </a:lvl6pPr>
            <a:lvl7pPr marL="936625" indent="-128588">
              <a:defRPr sz="1000"/>
            </a:lvl7pPr>
            <a:lvl8pPr marL="1077913" indent="-130175">
              <a:defRPr sz="1000"/>
            </a:lvl8pPr>
            <a:lvl9pPr marL="1208088" indent="-130175">
              <a:defRPr sz="1000"/>
            </a:lvl9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846F75B8-482E-4B84-A673-A4A29672BA0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5853"/>
            <a:ext cx="542544" cy="14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2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412BBF4-7215-41C3-A5E6-9F1EC9AC1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1767471488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7" imgW="473" imgH="473" progId="TCLayout.ActiveDocument.1">
                  <p:embed/>
                </p:oleObj>
              </mc:Choice>
              <mc:Fallback>
                <p:oleObj name="think-cell Slide" r:id="rId17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412BBF4-7215-41C3-A5E6-9F1EC9AC1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296E2BF-69A5-471F-A831-D06CB4E685A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de-DE" sz="1800" b="1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1758" y="6373192"/>
            <a:ext cx="481611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>
              <a:defRPr sz="1600" b="1"/>
            </a:lvl1pPr>
          </a:lstStyle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8" name="Titelplatzhalter 27"/>
          <p:cNvSpPr>
            <a:spLocks noGrp="1"/>
          </p:cNvSpPr>
          <p:nvPr>
            <p:ph type="title"/>
          </p:nvPr>
        </p:nvSpPr>
        <p:spPr>
          <a:xfrm>
            <a:off x="720517" y="843857"/>
            <a:ext cx="10726419" cy="583015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title</a:t>
            </a:r>
            <a:endParaRPr lang="en-US" noProof="0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720000" y="1440000"/>
            <a:ext cx="10728000" cy="48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enter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5"/>
            <a:r>
              <a:rPr lang="de-DE" dirty="0" err="1"/>
              <a:t>Sixth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6"/>
            <a:r>
              <a:rPr lang="de-DE" dirty="0" err="1"/>
              <a:t>Seventh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7"/>
            <a:r>
              <a:rPr lang="de-DE" dirty="0" err="1"/>
              <a:t>Eighth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8"/>
            <a:r>
              <a:rPr lang="de-DE" dirty="0" err="1"/>
              <a:t>Ninth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0F6053F-18B8-4953-ACCD-2BE8DF16C29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568" y="-3052"/>
            <a:ext cx="8028432" cy="6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6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4" r:id="rId11"/>
    <p:sldLayoutId id="2147483845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Clr>
          <a:schemeClr val="tx1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5429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712788" indent="-169863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89376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1073150" indent="-179388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2541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435100" indent="-180975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61607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1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53" userDrawn="1">
          <p15:clr>
            <a:srgbClr val="F26B43"/>
          </p15:clr>
        </p15:guide>
        <p15:guide id="4" pos="7227" userDrawn="1">
          <p15:clr>
            <a:srgbClr val="F26B43"/>
          </p15:clr>
        </p15:guide>
        <p15:guide id="5" pos="11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.projectplace.com/pp/pp.cgi/r1007014297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jao.eu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8B7CF-F157-4406-9B99-69536B1B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Decoupling training session </a:t>
            </a:r>
            <a:br>
              <a:rPr lang="en-GB" dirty="0"/>
            </a:br>
            <a:r>
              <a:rPr lang="en-GB" dirty="0"/>
              <a:t>with Market Participants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422209-0C98-4342-BCE5-AE9D75373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SDAC Information package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2678B6-BAC4-4739-A527-A4A13417EA4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13/10/2021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8F93F3E-DC1F-4A99-AAE6-C8E85FF770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Operations Committee (OPSCOM)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3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 slide 1: Fallback solution per Interconnector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5376001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Options</a:t>
            </a:r>
          </a:p>
          <a:p>
            <a:pPr marL="0" indent="0">
              <a:buNone/>
            </a:pPr>
            <a:r>
              <a:rPr lang="en-GB" sz="1600" dirty="0"/>
              <a:t>Depending on the Interconnector/border, the following Fallback solutions may be used: </a:t>
            </a:r>
          </a:p>
          <a:p>
            <a:r>
              <a:rPr lang="en-GB" sz="1600" dirty="0"/>
              <a:t>Capacity goes to Intraday;</a:t>
            </a:r>
          </a:p>
          <a:p>
            <a:r>
              <a:rPr lang="en-GB" sz="1600" dirty="0"/>
              <a:t>Day Ahead Explicit auction;</a:t>
            </a:r>
          </a:p>
          <a:p>
            <a:r>
              <a:rPr lang="en-GB" sz="1600" dirty="0"/>
              <a:t>Shadow auction via JAO;</a:t>
            </a:r>
          </a:p>
          <a:p>
            <a:r>
              <a:rPr lang="en-GB" sz="1600" dirty="0"/>
              <a:t>Capacity goes back to the interconnector owner.</a:t>
            </a:r>
          </a:p>
          <a:p>
            <a:r>
              <a:rPr lang="en-GB" sz="1600" dirty="0"/>
              <a:t>Regional Coupling (implicit allocation)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5E4DBD-67E3-14DD-00BD-DC4512C6C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726345"/>
              </p:ext>
            </p:extLst>
          </p:nvPr>
        </p:nvGraphicFramePr>
        <p:xfrm>
          <a:off x="7189365" y="879001"/>
          <a:ext cx="4390681" cy="5501640"/>
        </p:xfrm>
        <a:graphic>
          <a:graphicData uri="http://schemas.openxmlformats.org/drawingml/2006/table">
            <a:tbl>
              <a:tblPr firstRow="1" firstCol="1" bandRow="1"/>
              <a:tblGrid>
                <a:gridCol w="1812122">
                  <a:extLst>
                    <a:ext uri="{9D8B030D-6E8A-4147-A177-3AD203B41FA5}">
                      <a16:colId xmlns:a16="http://schemas.microsoft.com/office/drawing/2014/main" val="2033034122"/>
                    </a:ext>
                  </a:extLst>
                </a:gridCol>
                <a:gridCol w="2578559">
                  <a:extLst>
                    <a:ext uri="{9D8B030D-6E8A-4147-A177-3AD203B41FA5}">
                      <a16:colId xmlns:a16="http://schemas.microsoft.com/office/drawing/2014/main" val="4242469057"/>
                    </a:ext>
                  </a:extLst>
                </a:gridCol>
              </a:tblGrid>
              <a:tr h="1310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Interconnector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Fallback solution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69803"/>
                  </a:ext>
                </a:extLst>
              </a:tr>
              <a:tr h="11373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SEM interconnectors: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14010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 – ROI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NI-ROI always remains coupled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408373"/>
                  </a:ext>
                </a:extLst>
              </a:tr>
              <a:tr h="11373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Nordic-Baltic interconnectors: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81683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Nordic internal borders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Always remain coupled through Nordic internal coupling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379907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Baltic internal borders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Always remain coupled through Nordic internal coupling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89428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NO2-NL 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NorNed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)*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907267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NO2-DE 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NordLink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)*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506784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DK1-DE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3945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DK1-NL (COBRA cable)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963326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DK2-DE </a:t>
                      </a: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(KonteK)</a:t>
                      </a: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60342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SE4-DE (Baltic Cable)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Capacity goes back to the interconnector owner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32794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PL-SE4 </a:t>
                      </a: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(SwePol Link)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Capacity goes back to the interconnector owner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7723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PL-LT (LitPol Link)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Capacity goes back to the interconnector owner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39219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SE4-LT (NordBalt)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Always remains coupled through Nordic internal coupling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082621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EE-FI (EstLink)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Always remains coupled through Nordic internal coupling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881377"/>
                  </a:ext>
                </a:extLst>
              </a:tr>
              <a:tr h="11373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CORE internal borders: 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384295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 – 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074771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 – BE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595265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 – FR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00674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 – 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65737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NL – 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412344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 – DE (ALEGrO) (BE-ALBE, DE-ALDE)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816969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CZ-AT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735803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CZ-DE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07031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CZ-DE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908943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CZ-PL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524072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SK-PL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172696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HU-AT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974916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CZ-SK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07062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SK-HU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79202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HU-RO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50112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RO-BG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136544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DE-PL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354795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AT-SI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457386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HR-SI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24224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HU-HR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655560"/>
                  </a:ext>
                </a:extLst>
              </a:tr>
              <a:tr h="11373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SWE interconnectors: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337653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FR-ES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229069"/>
                  </a:ext>
                </a:extLst>
              </a:tr>
              <a:tr h="11373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IBWT internal borders: 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573812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– FR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866285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 – AT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30649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IT-SI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11121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 – IT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500080"/>
                  </a:ext>
                </a:extLst>
              </a:tr>
              <a:tr h="11373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BG – GR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Shadow Auctions via JAO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96" marR="32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64097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B5EA464-0E7B-5868-08AE-546AB34429BA}"/>
              </a:ext>
            </a:extLst>
          </p:cNvPr>
          <p:cNvSpPr txBox="1"/>
          <p:nvPr/>
        </p:nvSpPr>
        <p:spPr>
          <a:xfrm>
            <a:off x="6881942" y="6415785"/>
            <a:ext cx="531005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*In the Fallback Allocation Mechanism, the NO2 bidding zone will be used (i.e. not the NO2A virtual bidding zone)</a:t>
            </a:r>
            <a:endParaRPr lang="en-US" sz="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35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 slide 2: Fallback solution per Bidding Zone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5283236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Options</a:t>
            </a:r>
          </a:p>
          <a:p>
            <a:pPr marL="0" indent="0">
              <a:buNone/>
            </a:pPr>
            <a:r>
              <a:rPr lang="en-GB" sz="1600" dirty="0"/>
              <a:t>Depending on the local/regional procedures, the following Fallback solutions may be used: </a:t>
            </a:r>
          </a:p>
          <a:p>
            <a:r>
              <a:rPr lang="en-GB" sz="1600" dirty="0"/>
              <a:t>Local auctions run by the relevant NEMOs</a:t>
            </a:r>
          </a:p>
          <a:p>
            <a:r>
              <a:rPr lang="en-GB" sz="1600" dirty="0"/>
              <a:t>Regional Coupling (implicit allocation)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804760-D03E-48AA-BE9C-ECA381E10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08710"/>
              </p:ext>
            </p:extLst>
          </p:nvPr>
        </p:nvGraphicFramePr>
        <p:xfrm>
          <a:off x="598502" y="3012131"/>
          <a:ext cx="4812176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2446702">
                  <a:extLst>
                    <a:ext uri="{9D8B030D-6E8A-4147-A177-3AD203B41FA5}">
                      <a16:colId xmlns:a16="http://schemas.microsoft.com/office/drawing/2014/main" val="433839341"/>
                    </a:ext>
                  </a:extLst>
                </a:gridCol>
                <a:gridCol w="2365474">
                  <a:extLst>
                    <a:ext uri="{9D8B030D-6E8A-4147-A177-3AD203B41FA5}">
                      <a16:colId xmlns:a16="http://schemas.microsoft.com/office/drawing/2014/main" val="3060274584"/>
                    </a:ext>
                  </a:extLst>
                </a:gridCol>
              </a:tblGrid>
              <a:tr h="1368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Bidding Zone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Fallback solution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375061"/>
                  </a:ext>
                </a:extLst>
              </a:tr>
              <a:tr h="1052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Core Bidding Zones (FR, DE/LU, NL, BE, AT, CZ, HU, RO, and SK)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Local auction run by the relevant NEMOs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386344"/>
                  </a:ext>
                </a:extLst>
              </a:tr>
              <a:tr h="1052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 (ROI and NI)</a:t>
                      </a: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Local auction run by the relevant NEMO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957345"/>
                  </a:ext>
                </a:extLst>
              </a:tr>
              <a:tr h="2764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Nordic Bidding Zones (DK, NO, SE and FI)</a:t>
                      </a: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Nordic-Baltic regional coupling between the relevant NEMOs</a:t>
                      </a: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678665"/>
                  </a:ext>
                </a:extLst>
              </a:tr>
              <a:tr h="1052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961442"/>
                  </a:ext>
                </a:extLst>
              </a:tr>
              <a:tr h="1052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259016"/>
                  </a:ext>
                </a:extLst>
              </a:tr>
              <a:tr h="1052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67" marR="3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916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25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466E1A-8FD3-4DBD-89D1-1D6E9482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Contents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D3597D-A3F6-4081-B178-083641E812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Background &amp; Goal</a:t>
            </a:r>
          </a:p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Date and timeslot</a:t>
            </a:r>
          </a:p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Scenario: Full decoupling of SDAC</a:t>
            </a:r>
          </a:p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Operational process and timings</a:t>
            </a:r>
          </a:p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Coordination </a:t>
            </a:r>
          </a:p>
          <a:p>
            <a:pPr>
              <a:buFont typeface="Calibri" pitchFamily="34" charset="0"/>
              <a:buAutoNum type="arabicParenR"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Evaluation and reporting</a:t>
            </a:r>
          </a:p>
          <a:p>
            <a:pPr marL="0" indent="0">
              <a:buNone/>
              <a:defRPr/>
            </a:pPr>
            <a:endParaRPr lang="en-GB" altLang="en-US" sz="2000" dirty="0">
              <a:solidFill>
                <a:srgbClr val="00B050"/>
              </a:solidFill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en-GB" altLang="en-US" sz="2000" dirty="0">
                <a:latin typeface="Arial" charset="0"/>
                <a:cs typeface="Arial" charset="0"/>
              </a:rPr>
              <a:t>Backup: Fallback Solutions per Interconnector and Bidding Zone</a:t>
            </a:r>
            <a:endParaRPr lang="en-GB" altLang="en-US" sz="2000" dirty="0">
              <a:latin typeface="Arial" charset="0"/>
              <a:cs typeface="Arial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CD7A96-14F7-4A66-B3F5-A0B1CD7D4A3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13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1) </a:t>
            </a:r>
            <a:r>
              <a:rPr lang="en-GB" altLang="en-US" sz="1800" dirty="0">
                <a:latin typeface="Arial" charset="0"/>
                <a:cs typeface="Arial" charset="0"/>
              </a:rPr>
              <a:t>Background &amp; Goal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SDAC Operations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Since the go-live of Multi Regional Coupling (MRC, jointly with 4M MC forming SDAC) in 2014, more than 3,100 successful market coupling sessions have been conducted.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the last 4 years, four major incidents have happened that led to a partial decoupling of the SDAC Market.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 part of the SDAC evaluation of these incidents, recommendations have been made to perform training sessions involving all operational parties (Transmission System Operators [TSOs], Nominated Electricity Market Operators [NEMOs], Central Clearing Parties, Shadow Auction entities, etc.) including Market Participants. 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 addition, EFET &amp; EURELECTRIC on behalf of the Market Participants have requested for realistic decoupling training sessions.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training session is organized to give all parties involved the opportunity to validate that they are properly prepared to handle such a day-ahead market decoupling incident in real operations and real-life conditions.</a:t>
            </a:r>
            <a:endParaRPr lang="de-DE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2) </a:t>
            </a:r>
            <a:r>
              <a:rPr lang="en-GB" altLang="en-US" sz="1800" dirty="0">
                <a:latin typeface="Arial" charset="0"/>
                <a:cs typeface="Arial" charset="0"/>
              </a:rPr>
              <a:t>Date and timeslot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Date</a:t>
            </a:r>
          </a:p>
          <a:p>
            <a:r>
              <a:rPr lang="en-GB" sz="1600" dirty="0"/>
              <a:t>13/10/2022</a:t>
            </a:r>
          </a:p>
          <a:p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Delivery day </a:t>
            </a:r>
          </a:p>
          <a:p>
            <a:r>
              <a:rPr lang="en-GB" sz="1600" dirty="0"/>
              <a:t>14/10/2022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Timeslot</a:t>
            </a:r>
          </a:p>
          <a:p>
            <a:r>
              <a:rPr lang="en-GB" sz="1600" dirty="0"/>
              <a:t>13:00-18:00 CEST (to have results available from the Fallback auctions)</a:t>
            </a:r>
          </a:p>
          <a:p>
            <a:pPr marL="0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1708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3) </a:t>
            </a:r>
            <a:r>
              <a:rPr lang="en-GB" altLang="en-US" sz="1800" dirty="0">
                <a:latin typeface="Arial" charset="0"/>
                <a:cs typeface="Arial" charset="0"/>
              </a:rPr>
              <a:t>Scenario: Full decoupling of SDAC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400" b="1" dirty="0"/>
              <a:t>Full vs partial decoupling</a:t>
            </a:r>
          </a:p>
          <a:p>
            <a:r>
              <a:rPr lang="en-GB" sz="1400" dirty="0"/>
              <a:t>Because of all the operational mitigating measures in place, a </a:t>
            </a:r>
            <a:r>
              <a:rPr lang="en-GB" sz="1400" u="sng" dirty="0"/>
              <a:t>partial decoupling is more likely to occur than a full decoupling</a:t>
            </a:r>
            <a:r>
              <a:rPr lang="en-GB" sz="1400" dirty="0"/>
              <a:t>.</a:t>
            </a:r>
          </a:p>
          <a:p>
            <a:r>
              <a:rPr lang="en-GB" sz="1400" dirty="0"/>
              <a:t>However, in order to make the training session </a:t>
            </a:r>
            <a:r>
              <a:rPr lang="en-GB" sz="1400" u="sng" dirty="0"/>
              <a:t>interesting for all participating parties</a:t>
            </a:r>
            <a:r>
              <a:rPr lang="en-GB" sz="1400" dirty="0"/>
              <a:t>, it has been decided to train for a full decoupling scenario.</a:t>
            </a:r>
          </a:p>
          <a:p>
            <a:r>
              <a:rPr lang="en-GB" sz="1400" dirty="0"/>
              <a:t>After the SDAC full decoupling is declared, </a:t>
            </a:r>
            <a:r>
              <a:rPr lang="en-GB" sz="1400" u="sng" dirty="0"/>
              <a:t>fallback mechanisms will be activated</a:t>
            </a:r>
            <a:r>
              <a:rPr lang="en-GB" sz="1400" dirty="0"/>
              <a:t>, where applicable, such as: Shadow/Explicit Auctions, local auctions or regional coupled auctions run by NEMOs. 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How it will be simulated </a:t>
            </a:r>
          </a:p>
          <a:p>
            <a:r>
              <a:rPr lang="en-GB" sz="1400" dirty="0"/>
              <a:t>There are various issues that can lead to a full decoupling of SDAC.</a:t>
            </a:r>
          </a:p>
          <a:p>
            <a:r>
              <a:rPr lang="en-US" sz="1400" dirty="0"/>
              <a:t>Given the very high electricity prices situation in Europe, the SDAC parties have prepared a scenario that reflects these market circumstances and involves a full decoupling. </a:t>
            </a:r>
            <a:endParaRPr lang="en-GB" sz="1400" dirty="0"/>
          </a:p>
          <a:p>
            <a:r>
              <a:rPr lang="en-GB" sz="1400" dirty="0"/>
              <a:t>Based on 8 years of DA Market Coupling operations, starting with NWE, subsequently MRC, and now SDAC, we have decided to simulate:</a:t>
            </a:r>
          </a:p>
          <a:p>
            <a:pPr lvl="1"/>
            <a:r>
              <a:rPr lang="en-GB" sz="1400" dirty="0"/>
              <a:t>A second auction caused by high prices, </a:t>
            </a:r>
            <a:r>
              <a:rPr lang="en-US" sz="1400" dirty="0"/>
              <a:t>after closure of the order book</a:t>
            </a:r>
            <a:endParaRPr lang="en-GB" sz="1400" dirty="0"/>
          </a:p>
          <a:p>
            <a:pPr lvl="1"/>
            <a:r>
              <a:rPr lang="en-GB" sz="1400" dirty="0"/>
              <a:t>That there are technical issues with the central calculation process, meaning that no market coupling results in the second auction will be available at SDAC level.</a:t>
            </a:r>
          </a:p>
          <a:p>
            <a:pPr lvl="1"/>
            <a:r>
              <a:rPr lang="en-GB" sz="1400" dirty="0"/>
              <a:t>After the second auction is executed, a full decoupling will be triggered</a:t>
            </a:r>
          </a:p>
          <a:p>
            <a:r>
              <a:rPr lang="en-GB" sz="1400" dirty="0"/>
              <a:t>The TSOs, NEMOs and JAO will </a:t>
            </a:r>
            <a:r>
              <a:rPr lang="en-GB" sz="1400" u="sng" dirty="0"/>
              <a:t>handle everything in line with the procedures</a:t>
            </a:r>
            <a:r>
              <a:rPr lang="en-GB" sz="1400" dirty="0"/>
              <a:t>.</a:t>
            </a:r>
          </a:p>
          <a:p>
            <a:r>
              <a:rPr lang="en-GB" sz="1400" dirty="0"/>
              <a:t>The </a:t>
            </a:r>
            <a:r>
              <a:rPr lang="en-GB" sz="1400" u="sng" dirty="0"/>
              <a:t>market participants are expected to respond/act</a:t>
            </a:r>
            <a:r>
              <a:rPr lang="en-GB" sz="1400" dirty="0"/>
              <a:t>, based on the operational messages from their respective NEMOs and JAO, </a:t>
            </a:r>
            <a:r>
              <a:rPr lang="en-GB" sz="1400" u="sng" dirty="0"/>
              <a:t>exactly like in real operations</a:t>
            </a:r>
            <a:r>
              <a:rPr lang="en-GB" sz="1400" dirty="0"/>
              <a:t>.</a:t>
            </a:r>
          </a:p>
          <a:p>
            <a:r>
              <a:rPr lang="en-GB" sz="1400" dirty="0"/>
              <a:t>The </a:t>
            </a:r>
            <a:r>
              <a:rPr lang="en-GB" sz="1400" u="sng" dirty="0"/>
              <a:t>complete process chain</a:t>
            </a:r>
            <a:r>
              <a:rPr lang="en-GB" sz="1400" dirty="0"/>
              <a:t> will be addressed (incl. nomination and matching). </a:t>
            </a:r>
          </a:p>
          <a:p>
            <a:pPr lvl="1"/>
            <a:r>
              <a:rPr lang="en-GB" sz="1100" dirty="0"/>
              <a:t>Except for Nordic market participants, which are not required to nominate towards </a:t>
            </a:r>
            <a:r>
              <a:rPr lang="en-GB" sz="1100" dirty="0" err="1"/>
              <a:t>eSett</a:t>
            </a:r>
            <a:r>
              <a:rPr lang="en-GB" sz="1100" dirty="0"/>
              <a:t> following the Nordic-Baltic regional coupling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5190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4) </a:t>
            </a:r>
            <a:r>
              <a:rPr lang="en-GB" altLang="en-US" sz="1800" dirty="0">
                <a:latin typeface="Arial" charset="0"/>
                <a:cs typeface="Arial" charset="0"/>
              </a:rPr>
              <a:t>Operational process and timings 1/3</a:t>
            </a:r>
            <a:br>
              <a:rPr lang="en-GB" altLang="en-US" sz="1800" dirty="0">
                <a:latin typeface="Arial" charset="0"/>
                <a:cs typeface="Arial" charset="0"/>
              </a:rPr>
            </a:br>
            <a:r>
              <a:rPr lang="en-GB" altLang="en-US" sz="1800" b="0" i="1" dirty="0">
                <a:latin typeface="Arial" charset="0"/>
                <a:cs typeface="Arial" charset="0"/>
              </a:rPr>
              <a:t>as described in the operational procedures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Normal process and timings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To start with, the TSOs provide cross border interconnector capacities to the coupling system (PMB, meaning PCR Matcher Broker) via NEMOs systems and Market Participants send orders for buying and/or selling through the Local Trading System of their NEMO. </a:t>
            </a:r>
          </a:p>
          <a:p>
            <a:r>
              <a:rPr lang="en-GB" sz="1600" dirty="0"/>
              <a:t>At books of each NEMO are closed and submitted to the PMB, which subsequently starts the calculation with the EUPHEMI12:00 (production time), the local order A algorithm. The results of this calculation are subsequently shared and validated by each NEMO before the results can be published towards Market Participants with a preliminary status. After a last round of validations (mainly performed by the TSOs) the results are confirmed as firm and final.</a:t>
            </a:r>
          </a:p>
          <a:p>
            <a:r>
              <a:rPr lang="en-GB" sz="1600" dirty="0"/>
              <a:t>Once the results are firm, they are sent to the Shipping Agents who will nominate towards the TSOs.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C91ADF-89D3-4E90-91C5-0B0DCE926C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21" y="2054577"/>
            <a:ext cx="3577978" cy="204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9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4) </a:t>
            </a:r>
            <a:r>
              <a:rPr lang="en-GB" altLang="en-US" sz="1800" dirty="0">
                <a:latin typeface="Arial" charset="0"/>
                <a:cs typeface="Arial" charset="0"/>
              </a:rPr>
              <a:t>Operational process and timings 2/3</a:t>
            </a:r>
            <a:br>
              <a:rPr lang="en-GB" altLang="en-US" sz="1800" dirty="0">
                <a:latin typeface="Arial" charset="0"/>
                <a:cs typeface="Arial" charset="0"/>
              </a:rPr>
            </a:b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ECB52F-14CD-41AB-BDE4-1ECE2E43F1E5}"/>
              </a:ext>
            </a:extLst>
          </p:cNvPr>
          <p:cNvSpPr txBox="1"/>
          <p:nvPr/>
        </p:nvSpPr>
        <p:spPr>
          <a:xfrm>
            <a:off x="1436603" y="6480976"/>
            <a:ext cx="7149784" cy="30777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indent="87313"/>
            <a:r>
              <a:rPr lang="en-GB" sz="1000" u="sng" dirty="0"/>
              <a:t>Not</a:t>
            </a:r>
            <a:r>
              <a:rPr lang="en-GB" sz="1000" i="1" u="sng" dirty="0"/>
              <a:t>e:</a:t>
            </a:r>
            <a:r>
              <a:rPr lang="en-GB" sz="1000" i="1" dirty="0"/>
              <a:t> 	Relevant decoupling steps and messages for Market Participants indicated in </a:t>
            </a:r>
            <a:r>
              <a:rPr lang="en-GB" sz="1000" i="1" dirty="0">
                <a:highlight>
                  <a:srgbClr val="FFFF00"/>
                </a:highlight>
              </a:rPr>
              <a:t>yellow</a:t>
            </a:r>
            <a:r>
              <a:rPr lang="en-GB" sz="1000" i="1" dirty="0"/>
              <a:t>. </a:t>
            </a:r>
          </a:p>
          <a:p>
            <a:r>
              <a:rPr lang="en-GB" sz="1000" i="1" dirty="0"/>
              <a:t>	Additional regional messages that might apply are not included, because these depend on the regions.</a:t>
            </a: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5AFDFF31-5C99-4404-9954-5B4513880E02}"/>
              </a:ext>
            </a:extLst>
          </p:cNvPr>
          <p:cNvSpPr txBox="1"/>
          <p:nvPr/>
        </p:nvSpPr>
        <p:spPr>
          <a:xfrm>
            <a:off x="2031772" y="2420807"/>
            <a:ext cx="47659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endParaRPr lang="en-US" sz="15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8310EB91-194C-496B-B5A9-62563B89EDFD}"/>
              </a:ext>
            </a:extLst>
          </p:cNvPr>
          <p:cNvSpPr txBox="1">
            <a:spLocks/>
          </p:cNvSpPr>
          <p:nvPr/>
        </p:nvSpPr>
        <p:spPr>
          <a:xfrm>
            <a:off x="2031773" y="977071"/>
            <a:ext cx="9948470" cy="58325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09:00</a:t>
            </a: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13:00	Start of the Market Coupling Session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09:15	13:15	Latest Time start an IC for issues in the Configuration Synchronization step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09:45	13:20	Deadline to skip the Configuration Synchronization step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10:30	13:30	Target Time for submitting the Network Data in the PMB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11:00	13:35	Latest time to start an IC for missing Network Data (TSOs can join the call)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11:15	13:40	Risk of Partial Decoupling for one or more interconnectors (at regional level)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11:30	13:45	Deadline to declare the Partial Decoupling for an interconnector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 regional level)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12:00		14:00		NEMO Order book Gate Closure Time</a:t>
            </a:r>
          </a:p>
          <a:p>
            <a:pPr lvl="0" algn="just"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12:10	14:10	PMB GCT // R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eception of all Order Data files in PMBs 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Start of Calculation</a:t>
            </a:r>
          </a:p>
          <a:p>
            <a:pPr lvl="0" algn="just">
              <a:defRPr/>
            </a:pPr>
            <a:r>
              <a:rPr kumimoji="0" lang="en-US" sz="1000" i="0" u="none" strike="noStrike" kern="1200" cap="none" spc="0" normalizeH="0" baseline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12:25	14:25	Deadline to send the message</a:t>
            </a:r>
            <a:r>
              <a:rPr kumimoji="0" lang="en-US" sz="1000" i="0" u="none" strike="noStrike" kern="1200" cap="none" spc="0" normalizeH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for Risk of Partial Decoupling</a:t>
            </a:r>
            <a:endParaRPr kumimoji="0" lang="en-US" sz="1000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12:27		14:27		End of Calculation</a:t>
            </a:r>
          </a:p>
          <a:p>
            <a:pPr lvl="0" algn="just"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12:29	14:29	R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eception of Results in NEMO Local systems + Start of 12 min Confirmation process</a:t>
            </a:r>
          </a:p>
          <a:p>
            <a:pPr lvl="0" algn="just">
              <a:defRPr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12:35	14:35	Second auction triggering</a:t>
            </a:r>
          </a:p>
          <a:p>
            <a:pPr lvl="0" algn="just">
              <a:defRPr/>
            </a:pPr>
            <a: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12:41	14:41	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Deadline to send the Preliminary Confirmations 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Generation of GPC</a:t>
            </a:r>
          </a:p>
          <a:p>
            <a:pPr lvl="0" algn="just">
              <a:tabLst>
                <a:tab pos="896938" algn="l"/>
              </a:tabLst>
              <a:defRPr/>
            </a:pPr>
            <a:r>
              <a:rPr lang="en-US" sz="1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12:45		14:45	Publication of Preliminary Results and sending to the TSOs 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</a:t>
            </a:r>
          </a:p>
          <a:p>
            <a:pPr lvl="0" algn="just">
              <a:tabLst>
                <a:tab pos="896938" algn="l"/>
              </a:tabLst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			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 of 12 min Final Confirmation process</a:t>
            </a:r>
          </a:p>
          <a:p>
            <a:pPr lvl="0" algn="just"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1000" dirty="0">
                <a:highlight>
                  <a:srgbClr val="FFFF00"/>
                </a:highlight>
                <a:latin typeface="Calibri"/>
              </a:rPr>
              <a:t>Message ExC_02: Delay in Market Coupling Results publication</a:t>
            </a:r>
            <a:r>
              <a:rPr lang="en-GB" sz="1000" dirty="0">
                <a:highlight>
                  <a:srgbClr val="FFFF00"/>
                </a:highlight>
                <a:latin typeface="Calibri"/>
                <a:cs typeface="Arial" pitchFamily="34" charset="0"/>
              </a:rPr>
              <a:t>=&gt;MPs invited to update Shadow Auction bids*</a:t>
            </a:r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12:57	14:57	Deadline to send the Final Confirmations</a:t>
            </a:r>
          </a:p>
          <a:p>
            <a:pPr lvl="0" algn="just"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12:57	14:57	Reception of all Final Confirmations in the PMB 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Generation</a:t>
            </a: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GFC</a:t>
            </a:r>
          </a:p>
          <a:p>
            <a:pPr lvl="0" algn="just"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12:57	14:57	Reception of Global Final Confirmation in local PMBs</a:t>
            </a:r>
          </a:p>
          <a:p>
            <a:pPr lvl="0" algn="just">
              <a:defRPr/>
            </a:pPr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12:58	14:58	Publication of Final Results 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Start of Notification Process</a:t>
            </a:r>
          </a:p>
          <a:p>
            <a:pPr lvl="0" algn="just"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13:50	15:50	Deadline to send the message for </a:t>
            </a:r>
            <a:r>
              <a:rPr lang="en-GB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of Full Decoupling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to the TSOs/market</a:t>
            </a:r>
            <a:endParaRPr lang="en-GB" sz="1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GB" sz="1000" dirty="0">
                <a:highlight>
                  <a:srgbClr val="FFFF00"/>
                </a:highlight>
                <a:latin typeface="Calibri"/>
                <a:cs typeface="Arial" pitchFamily="34" charset="0"/>
              </a:rPr>
              <a:t>Message ExC_03b: Further delay Market Coupling session and risk of Full decoupling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Calibri"/>
                <a:cs typeface="Arial" pitchFamily="34" charset="0"/>
              </a:rPr>
              <a:t>				</a:t>
            </a:r>
            <a:r>
              <a:rPr lang="en-GB" sz="1000" dirty="0">
                <a:highlight>
                  <a:srgbClr val="FFFF00"/>
                </a:highlight>
                <a:latin typeface="Calibri"/>
                <a:cs typeface="Arial" pitchFamily="34" charset="0"/>
              </a:rPr>
              <a:t>=</a:t>
            </a:r>
            <a:r>
              <a:rPr lang="en-GB" sz="900" dirty="0">
                <a:highlight>
                  <a:srgbClr val="FFFF00"/>
                </a:highlight>
                <a:latin typeface="Calibri"/>
                <a:cs typeface="Arial" pitchFamily="34" charset="0"/>
              </a:rPr>
              <a:t>&gt;MPs invited to update Shadow Auction bids*</a:t>
            </a:r>
            <a:endParaRPr lang="en-US" sz="1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defRPr/>
            </a:pPr>
            <a:r>
              <a:rPr kumimoji="0" lang="en-GB" sz="1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14:10	16:10	</a:t>
            </a:r>
            <a:r>
              <a:rPr kumimoji="0" lang="en-GB" sz="1000" b="1" i="1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/>
                <a:ea typeface="+mn-ea"/>
                <a:cs typeface="Arial" pitchFamily="34" charset="0"/>
              </a:rPr>
              <a:t>Closure of shadow auction bidding process by JAO</a:t>
            </a:r>
            <a:endParaRPr lang="en-US" sz="10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defRPr/>
            </a:pPr>
            <a:r>
              <a:rPr lang="en-US" sz="1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14:20	16:20	Deadline to declare the SDAC Full Decoupling</a:t>
            </a:r>
            <a:endParaRPr lang="en-US" sz="9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GB" sz="900" dirty="0">
                <a:highlight>
                  <a:srgbClr val="FFFF00"/>
                </a:highlight>
                <a:latin typeface="Calibri"/>
                <a:cs typeface="Arial" pitchFamily="34" charset="0"/>
              </a:rPr>
              <a:t>Message ExC_04b: Declaration of Full decoupling</a:t>
            </a:r>
          </a:p>
          <a:p>
            <a:pPr algn="just">
              <a:defRPr/>
            </a:pPr>
            <a:r>
              <a:rPr lang="en-GB" sz="900" b="1" dirty="0">
                <a:latin typeface="Calibri"/>
                <a:cs typeface="Arial" pitchFamily="34" charset="0"/>
              </a:rPr>
              <a:t>14:25	16:25	</a:t>
            </a:r>
            <a:r>
              <a:rPr lang="en-GB" sz="900" b="1" dirty="0">
                <a:highlight>
                  <a:srgbClr val="FFFF00"/>
                </a:highlight>
                <a:latin typeface="Calibri"/>
                <a:cs typeface="Arial" pitchFamily="34" charset="0"/>
              </a:rPr>
              <a:t>Publication of shadow auction process results to relevant parties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	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dirty="0">
                <a:latin typeface="Calibri"/>
                <a:cs typeface="Arial" pitchFamily="34" charset="0"/>
              </a:rPr>
              <a:t>After 14:30	after 16:30 	</a:t>
            </a:r>
            <a:r>
              <a:rPr lang="en-GB" sz="900" b="1" dirty="0">
                <a:highlight>
                  <a:srgbClr val="FFFF00"/>
                </a:highlight>
                <a:latin typeface="Calibri"/>
                <a:cs typeface="Arial" pitchFamily="34" charset="0"/>
              </a:rPr>
              <a:t>Local NEMO process for running local auctions or regional coupled auctions, depending on</a:t>
            </a:r>
            <a:r>
              <a:rPr lang="en-GB" sz="900" b="1" dirty="0">
                <a:latin typeface="Calibri"/>
                <a:cs typeface="Arial" pitchFamily="34" charset="0"/>
              </a:rPr>
              <a:t> 												</a:t>
            </a:r>
            <a:r>
              <a:rPr lang="en-GB" sz="900" b="1" dirty="0">
                <a:highlight>
                  <a:srgbClr val="FFFF00"/>
                </a:highlight>
                <a:latin typeface="Calibri"/>
                <a:cs typeface="Arial" pitchFamily="34" charset="0"/>
              </a:rPr>
              <a:t>local/regional fallback rules. These auctions will be followed by nominations towards the TSOs.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16:00		after 17:30	</a:t>
            </a:r>
            <a:r>
              <a:rPr kumimoji="0" lang="en-GB" sz="900" b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/>
                <a:ea typeface="+mn-ea"/>
                <a:cs typeface="+mn-cs"/>
              </a:rPr>
              <a:t>Nordic-Baltic regional coupling results publication</a:t>
            </a:r>
          </a:p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*for borders where Shadow Auctions apply</a:t>
            </a:r>
            <a:endParaRPr lang="en-US" sz="9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2">
            <a:extLst>
              <a:ext uri="{FF2B5EF4-FFF2-40B4-BE49-F238E27FC236}">
                <a16:creationId xmlns:a16="http://schemas.microsoft.com/office/drawing/2014/main" id="{50BBDDB3-FC2D-4282-94B7-B425E2683B28}"/>
              </a:ext>
            </a:extLst>
          </p:cNvPr>
          <p:cNvSpPr txBox="1"/>
          <p:nvPr/>
        </p:nvSpPr>
        <p:spPr>
          <a:xfrm>
            <a:off x="1854566" y="1048524"/>
            <a:ext cx="9593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sz="1050" b="1" dirty="0">
                <a:solidFill>
                  <a:srgbClr val="FF0000"/>
                </a:solidFill>
              </a:rPr>
              <a:t>Production</a:t>
            </a:r>
          </a:p>
        </p:txBody>
      </p:sp>
      <p:sp>
        <p:nvSpPr>
          <p:cNvPr id="16" name="ZoneTexte 13">
            <a:extLst>
              <a:ext uri="{FF2B5EF4-FFF2-40B4-BE49-F238E27FC236}">
                <a16:creationId xmlns:a16="http://schemas.microsoft.com/office/drawing/2014/main" id="{A36C1E11-2DFC-45BA-8E48-0CE845727D07}"/>
              </a:ext>
            </a:extLst>
          </p:cNvPr>
          <p:cNvSpPr txBox="1"/>
          <p:nvPr/>
        </p:nvSpPr>
        <p:spPr>
          <a:xfrm>
            <a:off x="2805536" y="1048524"/>
            <a:ext cx="7391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sz="1050" b="1" dirty="0">
                <a:solidFill>
                  <a:srgbClr val="00B050"/>
                </a:solidFill>
              </a:rPr>
              <a:t>Testing</a:t>
            </a:r>
          </a:p>
        </p:txBody>
      </p:sp>
      <p:sp>
        <p:nvSpPr>
          <p:cNvPr id="17" name="Rectangle à coins arrondis 9">
            <a:extLst>
              <a:ext uri="{FF2B5EF4-FFF2-40B4-BE49-F238E27FC236}">
                <a16:creationId xmlns:a16="http://schemas.microsoft.com/office/drawing/2014/main" id="{733DCC97-522B-4022-A393-48572D8D9694}"/>
              </a:ext>
            </a:extLst>
          </p:cNvPr>
          <p:cNvSpPr/>
          <p:nvPr/>
        </p:nvSpPr>
        <p:spPr>
          <a:xfrm>
            <a:off x="324415" y="2600326"/>
            <a:ext cx="1135063" cy="30003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FFFFFF"/>
                </a:solidFill>
                <a:latin typeface="+mj-lt"/>
              </a:rPr>
              <a:t>Coupling</a:t>
            </a:r>
          </a:p>
        </p:txBody>
      </p:sp>
      <p:sp>
        <p:nvSpPr>
          <p:cNvPr id="18" name="Rectangle à coins arrondis 11">
            <a:extLst>
              <a:ext uri="{FF2B5EF4-FFF2-40B4-BE49-F238E27FC236}">
                <a16:creationId xmlns:a16="http://schemas.microsoft.com/office/drawing/2014/main" id="{259145D5-40F8-4A21-A10F-64D2B8242C54}"/>
              </a:ext>
            </a:extLst>
          </p:cNvPr>
          <p:cNvSpPr/>
          <p:nvPr/>
        </p:nvSpPr>
        <p:spPr>
          <a:xfrm>
            <a:off x="314891" y="1369115"/>
            <a:ext cx="1144587" cy="1051692"/>
          </a:xfrm>
          <a:prstGeom prst="roundRect">
            <a:avLst/>
          </a:prstGeom>
          <a:solidFill>
            <a:srgbClr val="7F7F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FFFFFF"/>
                </a:solidFill>
              </a:rPr>
              <a:t>Pre-Coupling</a:t>
            </a:r>
          </a:p>
        </p:txBody>
      </p:sp>
    </p:spTree>
    <p:extLst>
      <p:ext uri="{BB962C8B-B14F-4D97-AF65-F5344CB8AC3E}">
        <p14:creationId xmlns:p14="http://schemas.microsoft.com/office/powerpoint/2010/main" val="151041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5) </a:t>
            </a:r>
            <a:r>
              <a:rPr lang="de-DE" dirty="0" err="1"/>
              <a:t>Coordination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Registration process </a:t>
            </a:r>
          </a:p>
          <a:p>
            <a:r>
              <a:rPr lang="en-GB" sz="1600" dirty="0"/>
              <a:t>In case applicable, the respective NEMO(s) and/or JAO will contact the market participants regarding the process to follow.</a:t>
            </a:r>
          </a:p>
          <a:p>
            <a:r>
              <a:rPr lang="en-GB" sz="1600" dirty="0"/>
              <a:t>JAO: MPs should register for the test with JAO by sending the email to </a:t>
            </a:r>
            <a:r>
              <a:rPr lang="en-GB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helpdesk@jao.eu</a:t>
            </a:r>
            <a:r>
              <a:rPr lang="en-GB" sz="1600" dirty="0"/>
              <a:t>. Deadline to register is 30/09.  </a:t>
            </a:r>
          </a:p>
          <a:p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Environments to connect to</a:t>
            </a:r>
          </a:p>
          <a:p>
            <a:r>
              <a:rPr lang="en-GB" sz="1600" dirty="0"/>
              <a:t>JAO: For MPs, the JAO </a:t>
            </a:r>
            <a:r>
              <a:rPr lang="en-GB" sz="1600" dirty="0" err="1"/>
              <a:t>eCAT</a:t>
            </a:r>
            <a:r>
              <a:rPr lang="en-GB" sz="1600" dirty="0"/>
              <a:t> test </a:t>
            </a:r>
            <a:r>
              <a:rPr lang="en-GB" sz="1600" dirty="0" err="1"/>
              <a:t>plaform</a:t>
            </a:r>
            <a:r>
              <a:rPr lang="en-GB" sz="1600" dirty="0"/>
              <a:t>.</a:t>
            </a:r>
          </a:p>
          <a:p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Connectivity establishment</a:t>
            </a:r>
          </a:p>
          <a:p>
            <a:r>
              <a:rPr lang="en-GB" sz="1600" dirty="0"/>
              <a:t>JAO: Connectivity will be made available </a:t>
            </a:r>
            <a:r>
              <a:rPr lang="en-GB" sz="1600"/>
              <a:t>for the JAO </a:t>
            </a:r>
            <a:r>
              <a:rPr lang="en-GB" sz="1600" dirty="0" err="1"/>
              <a:t>eCAT</a:t>
            </a:r>
            <a:r>
              <a:rPr lang="en-GB" sz="1600" dirty="0"/>
              <a:t> test </a:t>
            </a:r>
            <a:r>
              <a:rPr lang="en-GB" sz="1600" dirty="0" err="1"/>
              <a:t>plaform</a:t>
            </a:r>
            <a:r>
              <a:rPr lang="en-GB" sz="1600" dirty="0"/>
              <a:t> a few days before the training.</a:t>
            </a:r>
          </a:p>
        </p:txBody>
      </p:sp>
    </p:spTree>
    <p:extLst>
      <p:ext uri="{BB962C8B-B14F-4D97-AF65-F5344CB8AC3E}">
        <p14:creationId xmlns:p14="http://schemas.microsoft.com/office/powerpoint/2010/main" val="409648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A2537-BBCB-46BC-925D-7D7099CC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6) Evaluation and reporting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B175B47-B04C-49DD-8234-DF8852777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83EB99-40B2-4176-B4FA-CDBAA950DF9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9C86966-1DB3-4E1F-B029-0D935254E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1439999"/>
            <a:ext cx="10728000" cy="48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/>
              <a:t>Evaluation</a:t>
            </a:r>
          </a:p>
          <a:p>
            <a:pPr marL="0" indent="0">
              <a:buNone/>
            </a:pPr>
            <a:r>
              <a:rPr lang="en-GB" sz="1600" dirty="0"/>
              <a:t>In order to jointly learn and profit as much as possible from this joint training session, it is foreseen to evaluate the session and to address the following questions</a:t>
            </a:r>
          </a:p>
          <a:p>
            <a:r>
              <a:rPr lang="en-GB" sz="1600" dirty="0"/>
              <a:t>What went well?</a:t>
            </a:r>
          </a:p>
          <a:p>
            <a:r>
              <a:rPr lang="en-GB" sz="1600" dirty="0"/>
              <a:t>What needs more attention?</a:t>
            </a:r>
          </a:p>
          <a:p>
            <a:r>
              <a:rPr lang="en-GB" sz="1600" dirty="0"/>
              <a:t>Need for more training sessions?</a:t>
            </a:r>
          </a:p>
          <a:p>
            <a:r>
              <a:rPr lang="en-GB" sz="1600" dirty="0"/>
              <a:t>Ideas for the future?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Reporting</a:t>
            </a:r>
          </a:p>
          <a:p>
            <a:pPr marL="0" indent="0">
              <a:buNone/>
            </a:pPr>
            <a:r>
              <a:rPr lang="en-GB" sz="1600" dirty="0"/>
              <a:t>The findings will be captured in a report that will be shared in due time.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6653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ikE3sjSm2npcux2WvM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Cmu0UhSFi8NOgSKYsfl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pgUoJPSRfCJKEF5SH8F9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w8T51PQBWjULrkbV8Na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qf27AqQSWFiam.eNOJQ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tGrQ0MTQqKWNHBUOex2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8YX4uIYS36bRSVab3Z6Q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3lftbO1RHqExZCHMaq7s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ZjB9SFSySA1oJxAV7V7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7LGEqJSFy2of0B00Nla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7LGEqJSFy2of0B00Nla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XBID Templates">
  <a:themeElements>
    <a:clrScheme name="Benutzerdefiniert 5">
      <a:dk1>
        <a:sysClr val="windowText" lastClr="000000"/>
      </a:dk1>
      <a:lt1>
        <a:sysClr val="window" lastClr="FFFFFF"/>
      </a:lt1>
      <a:dk2>
        <a:srgbClr val="DADADA"/>
      </a:dk2>
      <a:lt2>
        <a:srgbClr val="EDEDED"/>
      </a:lt2>
      <a:accent1>
        <a:srgbClr val="00B1AC"/>
      </a:accent1>
      <a:accent2>
        <a:srgbClr val="FED900"/>
      </a:accent2>
      <a:accent3>
        <a:srgbClr val="BDBDBD"/>
      </a:accent3>
      <a:accent4>
        <a:srgbClr val="9D9D9D"/>
      </a:accent4>
      <a:accent5>
        <a:srgbClr val="646464"/>
      </a:accent5>
      <a:accent6>
        <a:srgbClr val="3C3C3C"/>
      </a:accent6>
      <a:hlink>
        <a:srgbClr val="00B1AC"/>
      </a:hlink>
      <a:folHlink>
        <a:srgbClr val="00B1A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1877</Words>
  <Application>Microsoft Office PowerPoint</Application>
  <PresentationFormat>Širokoúhlá obrazovka</PresentationFormat>
  <Paragraphs>242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XBID Templates</vt:lpstr>
      <vt:lpstr>think-cell Slide</vt:lpstr>
      <vt:lpstr>Decoupling training session  with Market Participants</vt:lpstr>
      <vt:lpstr>Contents</vt:lpstr>
      <vt:lpstr>1) Background &amp; Goal</vt:lpstr>
      <vt:lpstr>2) Date and timeslot</vt:lpstr>
      <vt:lpstr>3) Scenario: Full decoupling of SDAC</vt:lpstr>
      <vt:lpstr>4) Operational process and timings 1/3 as described in the operational procedures</vt:lpstr>
      <vt:lpstr>4) Operational process and timings 2/3 </vt:lpstr>
      <vt:lpstr>5) Coordination</vt:lpstr>
      <vt:lpstr>6) Evaluation and reporting</vt:lpstr>
      <vt:lpstr>Backup slide 1: Fallback solution per Interconnector</vt:lpstr>
      <vt:lpstr>Backup slide 2: Fallback solution per Bidding Zone</vt:lpstr>
    </vt:vector>
  </TitlesOfParts>
  <Company>APX-ENDEX/Belpex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SDAC Decoupling training session with Market Participants October 13th 2022 - Information package</dc:title>
  <dc:creator>Tjacka Bus</dc:creator>
  <cp:lastModifiedBy>Kalaš Vladislav</cp:lastModifiedBy>
  <cp:revision>2575</cp:revision>
  <cp:lastPrinted>2012-11-12T07:39:19Z</cp:lastPrinted>
  <dcterms:created xsi:type="dcterms:W3CDTF">2012-03-01T10:29:33Z</dcterms:created>
  <dcterms:modified xsi:type="dcterms:W3CDTF">2022-09-22T13:09:46Z</dcterms:modified>
</cp:coreProperties>
</file>