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  <p:sldMasterId id="2147483686" r:id="rId5"/>
  </p:sldMasterIdLst>
  <p:notesMasterIdLst>
    <p:notesMasterId r:id="rId14"/>
  </p:notesMasterIdLst>
  <p:handoutMasterIdLst>
    <p:handoutMasterId r:id="rId15"/>
  </p:handoutMasterIdLst>
  <p:sldIdLst>
    <p:sldId id="451" r:id="rId6"/>
    <p:sldId id="608" r:id="rId7"/>
    <p:sldId id="568" r:id="rId8"/>
    <p:sldId id="611" r:id="rId9"/>
    <p:sldId id="612" r:id="rId10"/>
    <p:sldId id="613" r:id="rId11"/>
    <p:sldId id="614" r:id="rId12"/>
    <p:sldId id="546" r:id="rId13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81B6ACBD-BD8D-4B9E-80A0-A1F788D322E6}">
          <p14:sldIdLst>
            <p14:sldId id="451"/>
            <p14:sldId id="608"/>
            <p14:sldId id="568"/>
            <p14:sldId id="611"/>
            <p14:sldId id="612"/>
            <p14:sldId id="613"/>
            <p14:sldId id="614"/>
            <p14:sldId id="54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korný Michal" initials="PM" lastIdx="0" clrIdx="0">
    <p:extLst>
      <p:ext uri="{19B8F6BF-5375-455C-9EA6-DF929625EA0E}">
        <p15:presenceInfo xmlns:p15="http://schemas.microsoft.com/office/powerpoint/2012/main" userId="S-1-5-21-1659004503-57989841-1417001333-17667" providerId="AD"/>
      </p:ext>
    </p:extLst>
  </p:cmAuthor>
  <p:cmAuthor id="2" name="Ulíková Bronislava" initials="UB" lastIdx="3" clrIdx="1">
    <p:extLst>
      <p:ext uri="{19B8F6BF-5375-455C-9EA6-DF929625EA0E}">
        <p15:presenceInfo xmlns:p15="http://schemas.microsoft.com/office/powerpoint/2012/main" userId="S-1-5-21-1659004503-57989841-1417001333-27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D8C"/>
    <a:srgbClr val="F4B183"/>
    <a:srgbClr val="007948"/>
    <a:srgbClr val="FFDA6B"/>
    <a:srgbClr val="FF0000"/>
    <a:srgbClr val="70AFDB"/>
    <a:srgbClr val="519D35"/>
    <a:srgbClr val="FEC306"/>
    <a:srgbClr val="595959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etlý štýl 3 - zvýrazneni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018" autoAdjust="0"/>
  </p:normalViewPr>
  <p:slideViewPr>
    <p:cSldViewPr>
      <p:cViewPr varScale="1">
        <p:scale>
          <a:sx n="81" d="100"/>
          <a:sy n="81" d="100"/>
        </p:scale>
        <p:origin x="634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F24B5-2280-48BE-A0C3-C597A8A45E59}" type="datetimeFigureOut">
              <a:rPr lang="sk-SK" smtClean="0"/>
              <a:pPr/>
              <a:t>29. 7. 2020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61669-FF19-4AF1-BDC7-676FF00B046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7990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AC58A-EDAB-40B6-98CC-D2FB75C8072A}" type="datetimeFigureOut">
              <a:rPr lang="sk-SK" smtClean="0"/>
              <a:pPr/>
              <a:t>29. 7. 2020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D9A9F-8841-4CFC-BD9D-DDE2560174D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076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D9A9F-8841-4CFC-BD9D-DDE2560174D2}" type="slidenum">
              <a:rPr lang="sk-SK" smtClean="0"/>
              <a:pPr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1281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200" b="1" i="1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D9A9F-8841-4CFC-BD9D-DDE2560174D2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6260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200" b="1" i="1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D9A9F-8841-4CFC-BD9D-DDE2560174D2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139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200" b="1" i="1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D9A9F-8841-4CFC-BD9D-DDE2560174D2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06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cap="sm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435F96B7-C3B9-45B8-849B-8A8DA55321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-43249"/>
            <a:ext cx="10972800" cy="83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800" cap="small" baseline="0"/>
            </a:lvl1pPr>
          </a:lstStyle>
          <a:p>
            <a:r>
              <a:rPr lang="sk-SK" dirty="0"/>
              <a:t>Kliknite sem a upravte štýl predlohy nadpisov.</a:t>
            </a:r>
          </a:p>
        </p:txBody>
      </p:sp>
    </p:spTree>
    <p:extLst>
      <p:ext uri="{BB962C8B-B14F-4D97-AF65-F5344CB8AC3E}">
        <p14:creationId xmlns:p14="http://schemas.microsoft.com/office/powerpoint/2010/main" val="1931312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270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-43249"/>
            <a:ext cx="10972800" cy="83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800" cap="small" baseline="0"/>
            </a:lvl1pPr>
          </a:lstStyle>
          <a:p>
            <a:r>
              <a:rPr lang="sk-SK" dirty="0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9600" y="1143005"/>
            <a:ext cx="10972800" cy="498316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435F96B7-C3B9-45B8-849B-8A8DA55321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-43249"/>
            <a:ext cx="10972800" cy="83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800" cap="small" baseline="0"/>
            </a:lvl1pPr>
          </a:lstStyle>
          <a:p>
            <a:r>
              <a:rPr lang="sk-SK" dirty="0"/>
              <a:t>Kliknite sem a upravte štýl predlohy nadpisov.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143005"/>
            <a:ext cx="5384800" cy="498316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143005"/>
            <a:ext cx="5384800" cy="498316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xmlns="" id="{08AE607D-5642-4B9B-86BD-3733DE39F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-43249"/>
            <a:ext cx="10972800" cy="83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800" cap="small" baseline="0"/>
            </a:lvl1pPr>
          </a:lstStyle>
          <a:p>
            <a:r>
              <a:rPr lang="sk-SK" dirty="0"/>
              <a:t>Kliknite sem a upravte štýl predlohy nadpisov.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143011"/>
            <a:ext cx="5386917" cy="727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9600" y="1905000"/>
            <a:ext cx="5386917" cy="4221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93376" y="1143011"/>
            <a:ext cx="5389033" cy="727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3376" y="1927661"/>
            <a:ext cx="5389033" cy="419850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xmlns="" id="{E359FCF8-E2F7-498F-878B-0481F556A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-43249"/>
            <a:ext cx="10972800" cy="83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800" cap="small" baseline="0"/>
            </a:lvl1pPr>
          </a:lstStyle>
          <a:p>
            <a:r>
              <a:rPr lang="sk-SK" dirty="0"/>
              <a:t>Kliknite sem a upravte štýl predlohy nadpisov.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3" y="1143000"/>
            <a:ext cx="4011084" cy="7493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66733" y="1143005"/>
            <a:ext cx="6815667" cy="498316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3" y="1892301"/>
            <a:ext cx="4011084" cy="4233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xmlns="" id="{1E9AE235-CD50-461E-A258-8BE89DE295F5}"/>
              </a:ext>
            </a:extLst>
          </p:cNvPr>
          <p:cNvSpPr txBox="1">
            <a:spLocks/>
          </p:cNvSpPr>
          <p:nvPr userDrawn="1"/>
        </p:nvSpPr>
        <p:spPr>
          <a:xfrm>
            <a:off x="609600" y="-43249"/>
            <a:ext cx="10972800" cy="83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 cap="sm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/>
              <a:t>Kliknite sem a upravte štýl predlohy nadpisov.</a:t>
            </a:r>
            <a:endParaRPr lang="sk-SK" sz="28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389717" y="1143010"/>
            <a:ext cx="7315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728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xmlns="" id="{AB0AE14C-99FE-455E-BAF6-5CF480F28B69}"/>
              </a:ext>
            </a:extLst>
          </p:cNvPr>
          <p:cNvSpPr txBox="1">
            <a:spLocks/>
          </p:cNvSpPr>
          <p:nvPr userDrawn="1"/>
        </p:nvSpPr>
        <p:spPr>
          <a:xfrm>
            <a:off x="609600" y="-43249"/>
            <a:ext cx="10972800" cy="83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 cap="sm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/>
              <a:t>Kliknite sem a upravte štýl predlohy nadpisov.</a:t>
            </a:r>
            <a:endParaRPr lang="sk-SK" sz="28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/>
          <p:nvPr userDrawn="1"/>
        </p:nvGrpSpPr>
        <p:grpSpPr>
          <a:xfrm>
            <a:off x="0" y="-152400"/>
            <a:ext cx="12192000" cy="6934200"/>
            <a:chOff x="0" y="-76200"/>
            <a:chExt cx="9144000" cy="6934200"/>
          </a:xfrm>
        </p:grpSpPr>
        <p:sp>
          <p:nvSpPr>
            <p:cNvPr id="15" name="Obdĺžnik 14"/>
            <p:cNvSpPr/>
            <p:nvPr userDrawn="1"/>
          </p:nvSpPr>
          <p:spPr>
            <a:xfrm>
              <a:off x="0" y="5791200"/>
              <a:ext cx="9144000" cy="10668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6" name="Obrázok 15" descr="skuska3.jpg"/>
            <p:cNvPicPr>
              <a:picLocks noChangeAspect="1"/>
            </p:cNvPicPr>
            <p:nvPr userDrawn="1"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-76200"/>
              <a:ext cx="9144000" cy="1142999"/>
            </a:xfrm>
            <a:prstGeom prst="rect">
              <a:avLst/>
            </a:prstGeom>
          </p:spPr>
        </p:pic>
      </p:grpSp>
      <p:pic>
        <p:nvPicPr>
          <p:cNvPr id="28" name="Picture 4" descr="logo_uprav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304" y="6345378"/>
            <a:ext cx="4525200" cy="51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9245600" y="6400813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E463C7-BC33-4964-8D2F-0D1DB6D67D89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3" name="Obdĺžnik 12"/>
          <p:cNvSpPr/>
          <p:nvPr userDrawn="1"/>
        </p:nvSpPr>
        <p:spPr>
          <a:xfrm>
            <a:off x="0" y="902366"/>
            <a:ext cx="12192000" cy="76200"/>
          </a:xfrm>
          <a:prstGeom prst="rect">
            <a:avLst/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 sz="1800"/>
          </a:p>
        </p:txBody>
      </p:sp>
      <p:sp>
        <p:nvSpPr>
          <p:cNvPr id="22" name="Obdĺžnik 21"/>
          <p:cNvSpPr/>
          <p:nvPr userDrawn="1"/>
        </p:nvSpPr>
        <p:spPr>
          <a:xfrm>
            <a:off x="0" y="6231065"/>
            <a:ext cx="12192000" cy="76200"/>
          </a:xfrm>
          <a:prstGeom prst="rect">
            <a:avLst/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 sz="1800"/>
          </a:p>
        </p:txBody>
      </p:sp>
      <p:sp>
        <p:nvSpPr>
          <p:cNvPr id="23" name="Obdĺžnik 22"/>
          <p:cNvSpPr/>
          <p:nvPr userDrawn="1"/>
        </p:nvSpPr>
        <p:spPr>
          <a:xfrm>
            <a:off x="0" y="828172"/>
            <a:ext cx="12192000" cy="76200"/>
          </a:xfrm>
          <a:prstGeom prst="rect">
            <a:avLst/>
          </a:prstGeom>
          <a:solidFill>
            <a:srgbClr val="007948"/>
          </a:solidFill>
          <a:ln w="3175">
            <a:solidFill>
              <a:srgbClr val="0079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 sz="1800"/>
          </a:p>
        </p:txBody>
      </p:sp>
      <p:sp>
        <p:nvSpPr>
          <p:cNvPr id="24" name="Obdĺžnik 23"/>
          <p:cNvSpPr/>
          <p:nvPr userDrawn="1"/>
        </p:nvSpPr>
        <p:spPr>
          <a:xfrm>
            <a:off x="0" y="6154865"/>
            <a:ext cx="12192000" cy="76200"/>
          </a:xfrm>
          <a:prstGeom prst="rect">
            <a:avLst/>
          </a:prstGeom>
          <a:solidFill>
            <a:srgbClr val="007948"/>
          </a:solidFill>
          <a:ln w="3175">
            <a:solidFill>
              <a:srgbClr val="0079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6" r:id="rId3"/>
    <p:sldLayoutId id="2147483681" r:id="rId4"/>
    <p:sldLayoutId id="2147483680" r:id="rId5"/>
    <p:sldLayoutId id="2147483678" r:id="rId6"/>
    <p:sldLayoutId id="2147483679" r:id="rId7"/>
    <p:sldLayoutId id="2147483682" r:id="rId8"/>
    <p:sldLayoutId id="2147483683" r:id="rId9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rrowheads="1"/>
          </p:cNvPicPr>
          <p:nvPr userDrawn="1"/>
        </p:nvPicPr>
        <p:blipFill>
          <a:blip r:embed="rId5" cstate="print">
            <a:biLevel thresh="50000"/>
            <a:lum bright="9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Oval text okolo farebny"/>
          <p:cNvPicPr>
            <a:picLocks noChangeArrowheads="1"/>
          </p:cNvPicPr>
          <p:nvPr userDrawn="1"/>
        </p:nvPicPr>
        <p:blipFill>
          <a:blip r:embed="rId6" cstate="print"/>
          <a:srcRect l="-7105" r="-6573" b="-3482"/>
          <a:stretch>
            <a:fillRect/>
          </a:stretch>
        </p:blipFill>
        <p:spPr bwMode="auto">
          <a:xfrm>
            <a:off x="362400" y="-2"/>
            <a:ext cx="31428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bdĺžnik 12"/>
          <p:cNvSpPr/>
          <p:nvPr userDrawn="1"/>
        </p:nvSpPr>
        <p:spPr>
          <a:xfrm>
            <a:off x="3276600" y="762000"/>
            <a:ext cx="8712200" cy="609600"/>
          </a:xfrm>
          <a:prstGeom prst="rect">
            <a:avLst/>
          </a:prstGeom>
          <a:solidFill>
            <a:srgbClr val="00794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  <p:sp>
        <p:nvSpPr>
          <p:cNvPr id="14" name="Obdĺžnik 13"/>
          <p:cNvSpPr/>
          <p:nvPr userDrawn="1"/>
        </p:nvSpPr>
        <p:spPr>
          <a:xfrm>
            <a:off x="203200" y="762000"/>
            <a:ext cx="508000" cy="609600"/>
          </a:xfrm>
          <a:prstGeom prst="rect">
            <a:avLst/>
          </a:prstGeom>
          <a:solidFill>
            <a:srgbClr val="00794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gor.sulc@sepsas.sk" TargetMode="External"/><Relationship Id="rId2" Type="http://schemas.openxmlformats.org/officeDocument/2006/relationships/hyperlink" Target="mailto:juraj.vatlak@sepsas.sk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8FE9FBA-2D26-43CC-8B96-A95B74A59C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Stakeholder</a:t>
            </a:r>
            <a:r>
              <a:rPr lang="sk-SK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ENTSO-E pre implementáciu projektov MARI a PICASSO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A2E9034-2E48-41DA-9B0A-B80584B6A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886200"/>
            <a:ext cx="10945216" cy="1991072"/>
          </a:xfrm>
        </p:spPr>
        <p:txBody>
          <a:bodyPr/>
          <a:lstStyle/>
          <a:p>
            <a:endParaRPr lang="sk-SK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sk-SK" sz="2400" i="1" dirty="0">
                <a:solidFill>
                  <a:schemeClr val="tx1"/>
                </a:solidFill>
              </a:rPr>
              <a:t>I</a:t>
            </a:r>
            <a:r>
              <a:rPr lang="sk-SK" sz="2400" i="1" dirty="0" smtClean="0">
                <a:solidFill>
                  <a:schemeClr val="tx1"/>
                </a:solidFill>
              </a:rPr>
              <a:t>nformácia </a:t>
            </a:r>
            <a:r>
              <a:rPr lang="sk-SK" sz="2400" i="1" dirty="0">
                <a:solidFill>
                  <a:schemeClr val="tx1"/>
                </a:solidFill>
              </a:rPr>
              <a:t>o uskutočnenom Workshope ENTSO-E zo dňa 13.7.2020</a:t>
            </a:r>
            <a:endParaRPr lang="sk-SK" sz="1600" dirty="0">
              <a:solidFill>
                <a:schemeClr val="tx1"/>
              </a:solidFill>
            </a:endParaRPr>
          </a:p>
          <a:p>
            <a:endParaRPr lang="sk-SK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sk-SK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sk-SK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			Bratislava</a:t>
            </a:r>
            <a:r>
              <a:rPr lang="sk-S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sk-SK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29. 7. 2020</a:t>
            </a:r>
          </a:p>
          <a:p>
            <a:pPr algn="r"/>
            <a:endParaRPr lang="sk-SK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D236299C-6182-4B4B-8FF4-04868F24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63C7-BC33-4964-8D2F-0D1DB6D67D89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FB000458-CA78-4AE5-90B1-B289FBB31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43249"/>
            <a:ext cx="10972800" cy="838200"/>
          </a:xfrm>
        </p:spPr>
        <p:txBody>
          <a:bodyPr/>
          <a:lstStyle/>
          <a:p>
            <a:r>
              <a:rPr lang="sk-SK" b="1" dirty="0" smtClean="0">
                <a:solidFill>
                  <a:schemeClr val="tx2"/>
                </a:solidFill>
              </a:rPr>
              <a:t>Harmonogram aFRR a mFRR platforiem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202520"/>
              </p:ext>
            </p:extLst>
          </p:nvPr>
        </p:nvGraphicFramePr>
        <p:xfrm>
          <a:off x="609600" y="1123938"/>
          <a:ext cx="10972800" cy="4798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873"/>
                <a:gridCol w="1152128">
                  <a:extLst>
                    <a:ext uri="{9D8B030D-6E8A-4147-A177-3AD203B41FA5}">
                      <a16:colId xmlns="" xmlns:a16="http://schemas.microsoft.com/office/drawing/2014/main" val="1940800875"/>
                    </a:ext>
                  </a:extLst>
                </a:gridCol>
                <a:gridCol w="4536504">
                  <a:extLst>
                    <a:ext uri="{9D8B030D-6E8A-4147-A177-3AD203B41FA5}">
                      <a16:colId xmlns="" xmlns:a16="http://schemas.microsoft.com/office/drawing/2014/main" val="79415469"/>
                    </a:ext>
                  </a:extLst>
                </a:gridCol>
                <a:gridCol w="4550295">
                  <a:extLst>
                    <a:ext uri="{9D8B030D-6E8A-4147-A177-3AD203B41FA5}">
                      <a16:colId xmlns="" xmlns:a16="http://schemas.microsoft.com/office/drawing/2014/main" val="2957404965"/>
                    </a:ext>
                  </a:extLst>
                </a:gridCol>
              </a:tblGrid>
              <a:tr h="404712">
                <a:tc gridSpan="2"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Termín</a:t>
                      </a:r>
                      <a:endParaRPr lang="de-DE" sz="1400" dirty="0"/>
                    </a:p>
                  </a:txBody>
                  <a:tcPr anchor="ctr">
                    <a:solidFill>
                      <a:srgbClr val="00794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Termíny </a:t>
                      </a:r>
                      <a:r>
                        <a:rPr lang="de-DE" sz="1400" dirty="0" smtClean="0"/>
                        <a:t>aFRR</a:t>
                      </a:r>
                      <a:endParaRPr lang="de-DE" sz="1400" dirty="0"/>
                    </a:p>
                  </a:txBody>
                  <a:tcPr anchor="ctr">
                    <a:solidFill>
                      <a:srgbClr val="007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Termíny </a:t>
                      </a:r>
                      <a:r>
                        <a:rPr lang="de-DE" sz="1400" dirty="0" smtClean="0"/>
                        <a:t>mFRR</a:t>
                      </a:r>
                      <a:endParaRPr lang="de-DE" sz="1400" dirty="0"/>
                    </a:p>
                  </a:txBody>
                  <a:tcPr anchor="ctr">
                    <a:solidFill>
                      <a:srgbClr val="00794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5562777"/>
                  </a:ext>
                </a:extLst>
              </a:tr>
              <a:tr h="404712"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007948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sk-SK" sz="1400" b="1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r>
                        <a:rPr lang="de-DE" sz="1400" b="1" dirty="0" smtClean="0">
                          <a:solidFill>
                            <a:srgbClr val="00B050"/>
                          </a:solidFill>
                        </a:rPr>
                        <a:t>.01.2020</a:t>
                      </a:r>
                      <a:endParaRPr lang="de-DE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noProof="0" dirty="0" smtClean="0">
                          <a:solidFill>
                            <a:schemeClr val="tx1"/>
                          </a:solidFill>
                        </a:rPr>
                        <a:t>Schválenie IF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noProof="0" dirty="0" smtClean="0">
                          <a:solidFill>
                            <a:schemeClr val="tx1"/>
                          </a:solidFill>
                        </a:rPr>
                        <a:t>Schválenie IF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8985059"/>
                  </a:ext>
                </a:extLst>
              </a:tr>
              <a:tr h="487526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 smtClean="0">
                          <a:solidFill>
                            <a:srgbClr val="00B050"/>
                          </a:solidFill>
                        </a:rPr>
                        <a:t>+ 3M</a:t>
                      </a:r>
                      <a:endParaRPr lang="de-DE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sk-SK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.0</a:t>
                      </a:r>
                      <a:r>
                        <a:rPr lang="sk-SK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.2020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0" noProof="0" dirty="0" err="1" smtClean="0">
                          <a:solidFill>
                            <a:schemeClr val="tx1"/>
                          </a:solidFill>
                        </a:rPr>
                        <a:t>Accession</a:t>
                      </a:r>
                      <a:r>
                        <a:rPr lang="sk-SK" sz="1400" b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1400" b="0" noProof="0" dirty="0" err="1" smtClean="0">
                          <a:solidFill>
                            <a:schemeClr val="tx1"/>
                          </a:solidFill>
                        </a:rPr>
                        <a:t>roadmap</a:t>
                      </a:r>
                      <a:endParaRPr lang="sk-SK" sz="14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k-SK" sz="1400" b="0" noProof="0" dirty="0" smtClean="0">
                          <a:solidFill>
                            <a:schemeClr val="tx1"/>
                          </a:solidFill>
                        </a:rPr>
                        <a:t>(následne</a:t>
                      </a:r>
                      <a:r>
                        <a:rPr lang="sk-SK" sz="1400" b="0" baseline="0" noProof="0" dirty="0" smtClean="0">
                          <a:solidFill>
                            <a:schemeClr val="tx1"/>
                          </a:solidFill>
                        </a:rPr>
                        <a:t> aktualizácia každých 6M)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0" noProof="0" dirty="0" err="1" smtClean="0">
                          <a:solidFill>
                            <a:schemeClr val="tx1"/>
                          </a:solidFill>
                        </a:rPr>
                        <a:t>Accession</a:t>
                      </a:r>
                      <a:r>
                        <a:rPr lang="sk-SK" sz="1400" b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1400" b="0" noProof="0" dirty="0" err="1" smtClean="0">
                          <a:solidFill>
                            <a:schemeClr val="tx1"/>
                          </a:solidFill>
                        </a:rPr>
                        <a:t>roadmap</a:t>
                      </a:r>
                      <a:endParaRPr lang="sk-SK" sz="14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k-SK" sz="1400" b="0" noProof="0" dirty="0" smtClean="0">
                          <a:solidFill>
                            <a:schemeClr val="tx1"/>
                          </a:solidFill>
                        </a:rPr>
                        <a:t>(následne</a:t>
                      </a:r>
                      <a:r>
                        <a:rPr lang="sk-SK" sz="1400" b="0" baseline="0" noProof="0" dirty="0" smtClean="0">
                          <a:solidFill>
                            <a:schemeClr val="tx1"/>
                          </a:solidFill>
                        </a:rPr>
                        <a:t> aktualizácia každých 6M)</a:t>
                      </a:r>
                      <a:endParaRPr lang="en-US" sz="14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1414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 smtClean="0">
                          <a:solidFill>
                            <a:srgbClr val="00B050"/>
                          </a:solidFill>
                        </a:rPr>
                        <a:t>+ 6M</a:t>
                      </a:r>
                      <a:endParaRPr lang="de-DE" sz="14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sk-SK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.07.2020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noProof="0" dirty="0" err="1" smtClean="0">
                          <a:solidFill>
                            <a:schemeClr val="tx1"/>
                          </a:solidFill>
                        </a:rPr>
                        <a:t>Stakeholder</a:t>
                      </a:r>
                      <a:r>
                        <a:rPr lang="sk-SK" sz="1400" b="1" noProof="0" dirty="0" smtClean="0">
                          <a:solidFill>
                            <a:schemeClr val="tx1"/>
                          </a:solidFill>
                        </a:rPr>
                        <a:t> Workshop</a:t>
                      </a:r>
                      <a:endParaRPr lang="en-U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noProof="0" dirty="0" err="1" smtClean="0">
                          <a:solidFill>
                            <a:schemeClr val="tx1"/>
                          </a:solidFill>
                        </a:rPr>
                        <a:t>Stakeholder</a:t>
                      </a:r>
                      <a:r>
                        <a:rPr lang="sk-SK" sz="1400" b="1" noProof="0" dirty="0" smtClean="0">
                          <a:solidFill>
                            <a:schemeClr val="tx1"/>
                          </a:solidFill>
                        </a:rPr>
                        <a:t> Workshop</a:t>
                      </a:r>
                      <a:endParaRPr lang="en-U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 smtClean="0">
                          <a:solidFill>
                            <a:srgbClr val="00B050"/>
                          </a:solidFill>
                        </a:rPr>
                        <a:t>+ 6M</a:t>
                      </a:r>
                      <a:endParaRPr lang="de-DE" sz="14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sk-SK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.07.2020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0" noProof="0" dirty="0" smtClean="0">
                          <a:solidFill>
                            <a:schemeClr val="tx1"/>
                          </a:solidFill>
                        </a:rPr>
                        <a:t>Výber</a:t>
                      </a:r>
                      <a:r>
                        <a:rPr lang="sk-SK" sz="1400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entity </a:t>
                      </a:r>
                      <a:r>
                        <a:rPr lang="sk-SK" sz="1400" b="0" noProof="0" dirty="0" smtClean="0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AOF 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TSO-TSO</a:t>
                      </a:r>
                      <a:r>
                        <a:rPr lang="en-US" sz="1400" b="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1400" b="0" baseline="0" noProof="0" dirty="0" smtClean="0">
                          <a:solidFill>
                            <a:schemeClr val="tx1"/>
                          </a:solidFill>
                        </a:rPr>
                        <a:t>zúčtovanie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0" noProof="0" dirty="0" smtClean="0">
                          <a:solidFill>
                            <a:schemeClr val="tx1"/>
                          </a:solidFill>
                        </a:rPr>
                        <a:t>Výber</a:t>
                      </a:r>
                      <a:r>
                        <a:rPr lang="sk-SK" sz="1400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entity </a:t>
                      </a:r>
                      <a:r>
                        <a:rPr lang="sk-SK" sz="1400" b="0" noProof="0" dirty="0" smtClean="0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 AOF a TSO-TSO</a:t>
                      </a:r>
                      <a:r>
                        <a:rPr lang="en-US" sz="1400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1400" b="0" baseline="0" noProof="0" dirty="0" smtClean="0">
                          <a:solidFill>
                            <a:schemeClr val="tx1"/>
                          </a:solidFill>
                        </a:rPr>
                        <a:t>zúčtovanie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368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 smtClean="0">
                          <a:solidFill>
                            <a:srgbClr val="00B050"/>
                          </a:solidFill>
                        </a:rPr>
                        <a:t>+ 2R</a:t>
                      </a:r>
                      <a:endParaRPr lang="de-DE" sz="14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sk-SK" sz="14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24.01.2022</a:t>
                      </a:r>
                      <a:endParaRPr lang="de-D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0" noProof="0" dirty="0" smtClean="0">
                          <a:solidFill>
                            <a:schemeClr val="tx1"/>
                          </a:solidFill>
                        </a:rPr>
                        <a:t>Testovanie zo strany PPS</a:t>
                      </a:r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0" noProof="0" dirty="0" smtClean="0">
                          <a:solidFill>
                            <a:schemeClr val="tx1"/>
                          </a:solidFill>
                        </a:rPr>
                        <a:t>Testovanie zo strany PPS</a:t>
                      </a:r>
                      <a:endParaRPr lang="en-US" sz="16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4712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 smtClean="0">
                          <a:solidFill>
                            <a:srgbClr val="00B050"/>
                          </a:solidFill>
                        </a:rPr>
                        <a:t>+ 2,5R</a:t>
                      </a:r>
                      <a:endParaRPr lang="de-DE" sz="14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24.07.2022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0" noProof="0" dirty="0" smtClean="0">
                          <a:solidFill>
                            <a:schemeClr val="tx1"/>
                          </a:solidFill>
                        </a:rPr>
                        <a:t>Úprava národnej legislatívy (PT, PP, TP)</a:t>
                      </a:r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0" noProof="0" dirty="0" smtClean="0">
                          <a:solidFill>
                            <a:schemeClr val="tx1"/>
                          </a:solidFill>
                        </a:rPr>
                        <a:t>Úprava národnej legislatívy (PT, PP, TP)</a:t>
                      </a:r>
                      <a:endParaRPr lang="en-US" sz="16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471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 smtClean="0">
                          <a:solidFill>
                            <a:srgbClr val="00B050"/>
                          </a:solidFill>
                        </a:rPr>
                        <a:t>+ 2,5R</a:t>
                      </a:r>
                      <a:endParaRPr lang="de-DE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sk-SK" sz="1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de-DE" sz="1400" b="1" dirty="0" smtClean="0">
                          <a:solidFill>
                            <a:srgbClr val="FF0000"/>
                          </a:solidFill>
                        </a:rPr>
                        <a:t>.07.2022</a:t>
                      </a:r>
                      <a:endParaRPr lang="de-DE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baseline="0" noProof="0" dirty="0" err="1" smtClean="0">
                          <a:solidFill>
                            <a:schemeClr val="tx1"/>
                          </a:solidFill>
                        </a:rPr>
                        <a:t>Deadline</a:t>
                      </a:r>
                      <a:r>
                        <a:rPr lang="sk-SK" sz="1600" b="1" baseline="0" noProof="0" dirty="0" smtClean="0">
                          <a:solidFill>
                            <a:schemeClr val="tx1"/>
                          </a:solidFill>
                        </a:rPr>
                        <a:t> pre pripojenie PPS do platformy </a:t>
                      </a:r>
                    </a:p>
                    <a:p>
                      <a:pPr algn="ctr"/>
                      <a:r>
                        <a:rPr lang="sk-SK" sz="1600" b="1" baseline="0" noProof="0" dirty="0" smtClean="0">
                          <a:solidFill>
                            <a:schemeClr val="tx1"/>
                          </a:solidFill>
                        </a:rPr>
                        <a:t>(PPS používajú platformu) </a:t>
                      </a:r>
                      <a:endParaRPr lang="en-US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baseline="0" noProof="0" dirty="0" err="1" smtClean="0">
                          <a:solidFill>
                            <a:schemeClr val="tx1"/>
                          </a:solidFill>
                        </a:rPr>
                        <a:t>Deadline</a:t>
                      </a:r>
                      <a:r>
                        <a:rPr lang="sk-SK" sz="1600" b="1" baseline="0" noProof="0" dirty="0" smtClean="0">
                          <a:solidFill>
                            <a:schemeClr val="tx1"/>
                          </a:solidFill>
                        </a:rPr>
                        <a:t> pre pripojenie PPS do platformy </a:t>
                      </a:r>
                    </a:p>
                    <a:p>
                      <a:pPr algn="ctr"/>
                      <a:r>
                        <a:rPr lang="sk-SK" sz="1600" b="1" baseline="0" noProof="0" dirty="0" smtClean="0">
                          <a:solidFill>
                            <a:schemeClr val="tx1"/>
                          </a:solidFill>
                        </a:rPr>
                        <a:t>(PPS používajú platformu) </a:t>
                      </a:r>
                      <a:endParaRPr lang="en-US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7944173"/>
                  </a:ext>
                </a:extLst>
              </a:tr>
              <a:tr h="580432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 smtClean="0">
                          <a:solidFill>
                            <a:srgbClr val="FF0000"/>
                          </a:solidFill>
                        </a:rPr>
                        <a:t>+ 6M</a:t>
                      </a:r>
                      <a:endParaRPr lang="de-DE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sk-SK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.01.2023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0" noProof="0" dirty="0" smtClean="0">
                          <a:solidFill>
                            <a:schemeClr val="tx1"/>
                          </a:solidFill>
                        </a:rPr>
                        <a:t>Návrh na zmenu</a:t>
                      </a:r>
                      <a:r>
                        <a:rPr lang="sk-SK" sz="1400" b="0" baseline="0" noProof="0" dirty="0" smtClean="0">
                          <a:solidFill>
                            <a:schemeClr val="tx1"/>
                          </a:solidFill>
                        </a:rPr>
                        <a:t> aFRR IF, ktorou sa definuje entita pre prevádzku CMF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0" noProof="0" dirty="0" smtClean="0">
                          <a:solidFill>
                            <a:schemeClr val="tx1"/>
                          </a:solidFill>
                        </a:rPr>
                        <a:t>Návrh na zmenu mFRR IF, ktorou sa definuje entita pre prevádzku 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CMF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0934602"/>
                  </a:ext>
                </a:extLst>
              </a:tr>
              <a:tr h="404712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 smtClean="0">
                          <a:solidFill>
                            <a:srgbClr val="FF0000"/>
                          </a:solidFill>
                        </a:rPr>
                        <a:t>+ 2R</a:t>
                      </a:r>
                      <a:endParaRPr lang="de-DE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sk-SK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.07.2024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400" noProof="0" dirty="0" smtClean="0">
                          <a:solidFill>
                            <a:schemeClr val="tx1"/>
                          </a:solidFill>
                        </a:rPr>
                        <a:t>Začiatok prevádzky 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CMF</a:t>
                      </a: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1400" baseline="0" noProof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sk-SK" sz="1400" baseline="0" noProof="0" dirty="0" err="1" smtClean="0">
                          <a:solidFill>
                            <a:schemeClr val="tx1"/>
                          </a:solidFill>
                        </a:rPr>
                        <a:t>Capacity</a:t>
                      </a:r>
                      <a:r>
                        <a:rPr lang="sk-SK" sz="1400" baseline="0" noProof="0" dirty="0" smtClean="0">
                          <a:solidFill>
                            <a:schemeClr val="tx1"/>
                          </a:solidFill>
                        </a:rPr>
                        <a:t> management </a:t>
                      </a:r>
                      <a:r>
                        <a:rPr lang="sk-SK" sz="1400" baseline="0" noProof="0" dirty="0" err="1" smtClean="0">
                          <a:solidFill>
                            <a:schemeClr val="tx1"/>
                          </a:solidFill>
                        </a:rPr>
                        <a:t>function</a:t>
                      </a:r>
                      <a:r>
                        <a:rPr lang="sk-SK" sz="1400" baseline="0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98872434"/>
                  </a:ext>
                </a:extLst>
              </a:tr>
              <a:tr h="404712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 smtClean="0">
                          <a:solidFill>
                            <a:srgbClr val="FF0000"/>
                          </a:solidFill>
                        </a:rPr>
                        <a:t>+ 2R</a:t>
                      </a:r>
                      <a:endParaRPr lang="de-DE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sk-SK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.07.2024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600" b="1" noProof="0" dirty="0" smtClean="0">
                          <a:solidFill>
                            <a:schemeClr val="tx1"/>
                          </a:solidFill>
                        </a:rPr>
                        <a:t>Maximálna lehota na</a:t>
                      </a:r>
                      <a:r>
                        <a:rPr lang="sk-SK" sz="1600" b="1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1600" b="1" noProof="0" dirty="0" smtClean="0">
                          <a:solidFill>
                            <a:schemeClr val="tx1"/>
                          </a:solidFill>
                        </a:rPr>
                        <a:t>derogáciu pre pripojenie do platformy</a:t>
                      </a:r>
                      <a:endParaRPr lang="en-US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5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sahu 2"/>
          <p:cNvSpPr txBox="1">
            <a:spLocks/>
          </p:cNvSpPr>
          <p:nvPr/>
        </p:nvSpPr>
        <p:spPr>
          <a:xfrm>
            <a:off x="318202" y="3469147"/>
            <a:ext cx="7344816" cy="24801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buClr>
                <a:srgbClr val="007948"/>
              </a:buClr>
              <a:buSzPct val="80000"/>
              <a:buFont typeface="Wingdings" panose="05000000000000000000" pitchFamily="2" charset="2"/>
              <a:buChar char="q"/>
            </a:pPr>
            <a:r>
              <a:rPr lang="sk-SK" sz="1900" b="1" dirty="0" smtClean="0"/>
              <a:t>Aktuálne </a:t>
            </a:r>
            <a:r>
              <a:rPr lang="sk-SK" sz="1900" b="1" dirty="0"/>
              <a:t>prebieha vyhodnotenie a príprava reportu + </a:t>
            </a:r>
            <a:r>
              <a:rPr lang="sk-SK" sz="1900" b="1" dirty="0" smtClean="0"/>
              <a:t>prieskum </a:t>
            </a:r>
            <a:r>
              <a:rPr lang="sk-SK" sz="1900" b="1" dirty="0"/>
              <a:t>zo strany ENTSO-E</a:t>
            </a:r>
          </a:p>
          <a:p>
            <a:pPr>
              <a:lnSpc>
                <a:spcPct val="105000"/>
              </a:lnSpc>
              <a:buClr>
                <a:srgbClr val="007948"/>
              </a:buClr>
              <a:buSzPct val="80000"/>
              <a:buFont typeface="Wingdings" panose="05000000000000000000" pitchFamily="2" charset="2"/>
              <a:buChar char="q"/>
            </a:pPr>
            <a:r>
              <a:rPr lang="sk-SK" sz="1900" b="1" dirty="0"/>
              <a:t>Všetky otázky </a:t>
            </a:r>
            <a:r>
              <a:rPr lang="sk-SK" sz="1900" b="1" dirty="0" smtClean="0"/>
              <a:t>položené na Workshope budú </a:t>
            </a:r>
            <a:r>
              <a:rPr lang="sk-SK" sz="1900" b="1" dirty="0"/>
              <a:t>zodpovedané v </a:t>
            </a:r>
            <a:r>
              <a:rPr lang="sk-SK" sz="1900" b="1" dirty="0" smtClean="0"/>
              <a:t>pripravovanom reporte</a:t>
            </a:r>
            <a:endParaRPr lang="sk-SK" sz="1900" b="1" dirty="0"/>
          </a:p>
          <a:p>
            <a:pPr>
              <a:lnSpc>
                <a:spcPct val="105000"/>
              </a:lnSpc>
              <a:buClr>
                <a:srgbClr val="007948"/>
              </a:buClr>
              <a:buSzPct val="80000"/>
              <a:buFont typeface="Wingdings" panose="05000000000000000000" pitchFamily="2" charset="2"/>
              <a:buChar char="q"/>
            </a:pPr>
            <a:r>
              <a:rPr lang="sk-SK" sz="1900" b="1" dirty="0"/>
              <a:t>Prezentácia z Workshopu je k dispozícii </a:t>
            </a:r>
            <a:r>
              <a:rPr lang="sk-SK" sz="1900" b="1" dirty="0" smtClean="0"/>
              <a:t>tu:</a:t>
            </a:r>
            <a:endParaRPr lang="sk-SK" sz="1900" b="1" dirty="0"/>
          </a:p>
          <a:p>
            <a:pPr>
              <a:lnSpc>
                <a:spcPct val="105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endParaRPr lang="sk-SK" sz="1900" b="1" dirty="0" smtClean="0"/>
          </a:p>
          <a:p>
            <a:pPr>
              <a:lnSpc>
                <a:spcPct val="105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endParaRPr lang="sk-SK" sz="1900" b="1" dirty="0" smtClean="0"/>
          </a:p>
          <a:p>
            <a:pPr>
              <a:lnSpc>
                <a:spcPct val="105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endParaRPr lang="sk-SK" sz="1900" b="1" dirty="0"/>
          </a:p>
          <a:p>
            <a:pPr>
              <a:lnSpc>
                <a:spcPct val="105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endParaRPr lang="sk-SK" sz="1900" b="1" dirty="0" smtClean="0"/>
          </a:p>
          <a:p>
            <a:pPr>
              <a:lnSpc>
                <a:spcPct val="105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endParaRPr lang="sk-SK" sz="1900" b="1" dirty="0"/>
          </a:p>
          <a:p>
            <a:pPr marL="0" indent="0">
              <a:lnSpc>
                <a:spcPct val="125000"/>
              </a:lnSpc>
              <a:buClr>
                <a:schemeClr val="accent2"/>
              </a:buClr>
              <a:buSzPct val="80000"/>
              <a:buNone/>
            </a:pPr>
            <a:endParaRPr lang="sk-SK" sz="1800" b="1" dirty="0" smtClean="0"/>
          </a:p>
        </p:txBody>
      </p: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63C7-BC33-4964-8D2F-0D1DB6D67D89}" type="slidenum">
              <a:rPr lang="sk-SK" smtClean="0"/>
              <a:pPr/>
              <a:t>3</a:t>
            </a:fld>
            <a:endParaRPr lang="sk-SK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FB000458-CA78-4AE5-90B1-B289FBB31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43249"/>
            <a:ext cx="10972800" cy="838200"/>
          </a:xfrm>
        </p:spPr>
        <p:txBody>
          <a:bodyPr/>
          <a:lstStyle/>
          <a:p>
            <a:r>
              <a:rPr lang="sk-SK" b="1" dirty="0" err="1" smtClean="0">
                <a:solidFill>
                  <a:schemeClr val="tx2"/>
                </a:solidFill>
              </a:rPr>
              <a:t>Stakeholder</a:t>
            </a:r>
            <a:r>
              <a:rPr lang="sk-SK" b="1" dirty="0" smtClean="0">
                <a:solidFill>
                  <a:schemeClr val="tx2"/>
                </a:solidFill>
              </a:rPr>
              <a:t> Workshop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318202" y="1340768"/>
            <a:ext cx="11377264" cy="48314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buClr>
                <a:srgbClr val="007948"/>
              </a:buClr>
              <a:buSzPct val="80000"/>
              <a:buFont typeface="Wingdings" panose="05000000000000000000" pitchFamily="2" charset="2"/>
              <a:buChar char="q"/>
            </a:pPr>
            <a:r>
              <a:rPr lang="sk-SK" sz="1900" b="1" dirty="0"/>
              <a:t>Prvý ENTSO-E </a:t>
            </a:r>
            <a:r>
              <a:rPr lang="sk-SK" sz="1900" b="1" dirty="0" err="1" smtClean="0"/>
              <a:t>Stakeholder</a:t>
            </a:r>
            <a:r>
              <a:rPr lang="sk-SK" sz="1900" b="1" dirty="0" smtClean="0"/>
              <a:t> Workshop sa uskutočnil dňa 13. 7. 2020</a:t>
            </a:r>
          </a:p>
          <a:p>
            <a:pPr>
              <a:lnSpc>
                <a:spcPct val="105000"/>
              </a:lnSpc>
              <a:buClr>
                <a:srgbClr val="007948"/>
              </a:buClr>
              <a:buSzPct val="80000"/>
              <a:buFont typeface="Wingdings" panose="05000000000000000000" pitchFamily="2" charset="2"/>
              <a:buChar char="q"/>
            </a:pPr>
            <a:r>
              <a:rPr lang="sk-SK" sz="1900" b="1" dirty="0"/>
              <a:t>Forma workshopu: </a:t>
            </a:r>
            <a:r>
              <a:rPr lang="sk-SK" sz="1900" b="1" dirty="0" err="1"/>
              <a:t>webcastu</a:t>
            </a:r>
            <a:r>
              <a:rPr lang="sk-SK" sz="1900" b="1" dirty="0"/>
              <a:t>/telefón z dôvodu COVID-19</a:t>
            </a:r>
          </a:p>
          <a:p>
            <a:pPr>
              <a:lnSpc>
                <a:spcPct val="105000"/>
              </a:lnSpc>
              <a:buClr>
                <a:srgbClr val="007948"/>
              </a:buClr>
              <a:buSzPct val="80000"/>
              <a:buFont typeface="Wingdings" panose="05000000000000000000" pitchFamily="2" charset="2"/>
              <a:buChar char="q"/>
            </a:pPr>
            <a:r>
              <a:rPr lang="sk-SK" sz="1900" b="1" dirty="0" smtClean="0"/>
              <a:t>Išlo o spoločný </a:t>
            </a:r>
            <a:r>
              <a:rPr lang="sk-SK" sz="1900" b="1" dirty="0"/>
              <a:t>workshop pre aFRR a mFRR platformu (dopoludnia MARI, popoludní PICASSO)</a:t>
            </a:r>
          </a:p>
          <a:p>
            <a:pPr>
              <a:lnSpc>
                <a:spcPct val="105000"/>
              </a:lnSpc>
              <a:buClr>
                <a:srgbClr val="007948"/>
              </a:buClr>
              <a:buSzPct val="80000"/>
              <a:buFont typeface="Wingdings" panose="05000000000000000000" pitchFamily="2" charset="2"/>
              <a:buChar char="q"/>
            </a:pPr>
            <a:r>
              <a:rPr lang="sk-SK" sz="1900" b="1" dirty="0"/>
              <a:t>Zaregistrovaných bolo 700 účastníkov</a:t>
            </a:r>
          </a:p>
          <a:p>
            <a:pPr>
              <a:lnSpc>
                <a:spcPct val="105000"/>
              </a:lnSpc>
              <a:buClr>
                <a:srgbClr val="007948"/>
              </a:buClr>
              <a:buSzPct val="80000"/>
              <a:buFont typeface="Wingdings" panose="05000000000000000000" pitchFamily="2" charset="2"/>
              <a:buChar char="q"/>
            </a:pPr>
            <a:r>
              <a:rPr lang="sk-SK" sz="1900" b="1" dirty="0"/>
              <a:t>Počet pripojených účastníkov dosiahol </a:t>
            </a:r>
            <a:r>
              <a:rPr lang="sk-SK" sz="1900" b="1" dirty="0" smtClean="0"/>
              <a:t>507 (historické max. ENTSO-E)</a:t>
            </a:r>
            <a:endParaRPr lang="sk-SK" sz="1900" b="1" dirty="0"/>
          </a:p>
          <a:p>
            <a:pPr>
              <a:lnSpc>
                <a:spcPct val="105000"/>
              </a:lnSpc>
              <a:buClr>
                <a:srgbClr val="007948"/>
              </a:buClr>
              <a:buSzPct val="80000"/>
              <a:buFont typeface="Wingdings" panose="05000000000000000000" pitchFamily="2" charset="2"/>
              <a:buChar char="q"/>
            </a:pPr>
            <a:r>
              <a:rPr lang="sk-SK" sz="1900" b="1" dirty="0"/>
              <a:t>Možnosť zadávania obmedzeného množstva otázok na </a:t>
            </a:r>
            <a:r>
              <a:rPr lang="sk-SK" sz="1900" b="1" dirty="0" smtClean="0"/>
              <a:t>osobu</a:t>
            </a:r>
            <a:endParaRPr lang="sk-SK" sz="1900" b="1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447698"/>
              </p:ext>
            </p:extLst>
          </p:nvPr>
        </p:nvGraphicFramePr>
        <p:xfrm>
          <a:off x="5159896" y="4770382"/>
          <a:ext cx="1346448" cy="979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Acrobat Document" showAsIcon="1" r:id="rId3" imgW="914400" imgH="792360" progId="AcroExch.Document.DC">
                  <p:embed/>
                </p:oleObj>
              </mc:Choice>
              <mc:Fallback>
                <p:oleObj name="Acrobat Document" showAsIcon="1" r:id="rId3" imgW="914400" imgH="7923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59896" y="4770382"/>
                        <a:ext cx="1346448" cy="979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">
            <a:extLst>
              <a:ext uri="{FF2B5EF4-FFF2-40B4-BE49-F238E27FC236}">
                <a16:creationId xmlns="" xmlns:a16="http://schemas.microsoft.com/office/drawing/2014/main" id="{F4E0D94A-140D-4E4F-B88E-6887D8537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572754"/>
            <a:ext cx="4157159" cy="236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482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63C7-BC33-4964-8D2F-0D1DB6D67D89}" type="slidenum">
              <a:rPr lang="sk-SK" smtClean="0"/>
              <a:pPr/>
              <a:t>4</a:t>
            </a:fld>
            <a:endParaRPr lang="sk-SK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FB000458-CA78-4AE5-90B1-B289FBB31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43249"/>
            <a:ext cx="10972800" cy="838200"/>
          </a:xfrm>
        </p:spPr>
        <p:txBody>
          <a:bodyPr/>
          <a:lstStyle/>
          <a:p>
            <a:r>
              <a:rPr lang="sk-SK" b="1" dirty="0" smtClean="0">
                <a:solidFill>
                  <a:schemeClr val="tx2"/>
                </a:solidFill>
              </a:rPr>
              <a:t>agenda </a:t>
            </a:r>
            <a:r>
              <a:rPr lang="sk-SK" b="1" dirty="0" err="1" smtClean="0">
                <a:solidFill>
                  <a:schemeClr val="tx2"/>
                </a:solidFill>
              </a:rPr>
              <a:t>Stakeholder</a:t>
            </a:r>
            <a:r>
              <a:rPr lang="sk-SK" b="1" dirty="0" smtClean="0">
                <a:solidFill>
                  <a:schemeClr val="tx2"/>
                </a:solidFill>
              </a:rPr>
              <a:t> Workshop-u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10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828176"/>
              </p:ext>
            </p:extLst>
          </p:nvPr>
        </p:nvGraphicFramePr>
        <p:xfrm>
          <a:off x="479376" y="1052736"/>
          <a:ext cx="11233247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8100">
                  <a:extLst>
                    <a:ext uri="{9D8B030D-6E8A-4147-A177-3AD203B41FA5}">
                      <a16:colId xmlns="" xmlns:a16="http://schemas.microsoft.com/office/drawing/2014/main" val="79415469"/>
                    </a:ext>
                  </a:extLst>
                </a:gridCol>
                <a:gridCol w="5625147">
                  <a:extLst>
                    <a:ext uri="{9D8B030D-6E8A-4147-A177-3AD203B41FA5}">
                      <a16:colId xmlns="" xmlns:a16="http://schemas.microsoft.com/office/drawing/2014/main" val="2957404965"/>
                    </a:ext>
                  </a:extLst>
                </a:gridCol>
              </a:tblGrid>
              <a:tr h="403906">
                <a:tc>
                  <a:txBody>
                    <a:bodyPr/>
                    <a:lstStyle/>
                    <a:p>
                      <a:pPr algn="ctr"/>
                      <a:r>
                        <a:rPr lang="sk-SK" sz="1800" noProof="0" dirty="0" smtClean="0"/>
                        <a:t>mFRR Agenda</a:t>
                      </a:r>
                      <a:endParaRPr lang="sk-SK" sz="1800" noProof="0" dirty="0"/>
                    </a:p>
                  </a:txBody>
                  <a:tcPr anchor="ctr">
                    <a:solidFill>
                      <a:srgbClr val="007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noProof="0" dirty="0" smtClean="0"/>
                        <a:t>aFRR Agenda</a:t>
                      </a:r>
                      <a:endParaRPr lang="sk-SK" sz="1800" noProof="0" dirty="0"/>
                    </a:p>
                  </a:txBody>
                  <a:tcPr anchor="ctr">
                    <a:solidFill>
                      <a:srgbClr val="00794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5562777"/>
                  </a:ext>
                </a:extLst>
              </a:tr>
              <a:tr h="404712"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007948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sk-SK" sz="2000" noProof="0" dirty="0" smtClean="0">
                          <a:solidFill>
                            <a:schemeClr val="tx1"/>
                          </a:solidFill>
                        </a:rPr>
                        <a:t>mFRR procesy a dizajn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007948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sk-SK" sz="2000" noProof="0" dirty="0" smtClean="0">
                          <a:solidFill>
                            <a:schemeClr val="tx1"/>
                          </a:solidFill>
                        </a:rPr>
                        <a:t>aFRR procesy a dizajn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8985059"/>
                  </a:ext>
                </a:extLst>
              </a:tr>
              <a:tr h="315368"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007948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sk-SK" sz="2000" noProof="0" dirty="0" smtClean="0">
                          <a:solidFill>
                            <a:schemeClr val="tx1"/>
                          </a:solidFill>
                        </a:rPr>
                        <a:t>časové uzávierky mFRR procesov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007948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sk-SK" sz="2000" noProof="0" dirty="0" smtClean="0">
                          <a:solidFill>
                            <a:schemeClr val="tx1"/>
                          </a:solidFill>
                        </a:rPr>
                        <a:t>časové uzávierky aFRR procesov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4712"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007948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sk-SK" sz="2000" noProof="0" dirty="0" smtClean="0">
                          <a:solidFill>
                            <a:schemeClr val="tx1"/>
                          </a:solidFill>
                        </a:rPr>
                        <a:t>mFRR štandardný produkt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007948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sk-SK" sz="2000" noProof="0" dirty="0" smtClean="0">
                          <a:solidFill>
                            <a:schemeClr val="tx1"/>
                          </a:solidFill>
                        </a:rPr>
                        <a:t>aFRR štandardný produkt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4712"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007948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sk-SK" sz="2000" noProof="0" dirty="0" smtClean="0">
                          <a:solidFill>
                            <a:schemeClr val="tx1"/>
                          </a:solidFill>
                        </a:rPr>
                        <a:t>Možnosti zadávania </a:t>
                      </a:r>
                      <a:r>
                        <a:rPr lang="sk-SK" sz="2000" baseline="0" noProof="0" dirty="0" smtClean="0">
                          <a:solidFill>
                            <a:schemeClr val="tx1"/>
                          </a:solidFill>
                        </a:rPr>
                        <a:t>ponúk </a:t>
                      </a:r>
                      <a:r>
                        <a:rPr lang="sk-SK" sz="2000" noProof="0" dirty="0" smtClean="0">
                          <a:solidFill>
                            <a:schemeClr val="tx1"/>
                          </a:solidFill>
                        </a:rPr>
                        <a:t>(prepojenie ponúk, deliteľnosť ponúk, </a:t>
                      </a:r>
                      <a:r>
                        <a:rPr lang="sk-SK" sz="2000" noProof="0" dirty="0" err="1" smtClean="0">
                          <a:solidFill>
                            <a:schemeClr val="tx1"/>
                          </a:solidFill>
                        </a:rPr>
                        <a:t>parent-child</a:t>
                      </a:r>
                      <a:r>
                        <a:rPr lang="sk-SK" sz="2000" noProof="0" dirty="0" smtClean="0">
                          <a:solidFill>
                            <a:schemeClr val="tx1"/>
                          </a:solidFill>
                        </a:rPr>
                        <a:t> ponuky, exkluzívne</a:t>
                      </a:r>
                      <a:r>
                        <a:rPr lang="sk-SK" sz="2000" baseline="0" noProof="0" dirty="0" smtClean="0">
                          <a:solidFill>
                            <a:schemeClr val="tx1"/>
                          </a:solidFill>
                        </a:rPr>
                        <a:t> ponuky,</a:t>
                      </a:r>
                      <a:r>
                        <a:rPr lang="sk-SK" sz="2000" noProof="0" dirty="0" smtClean="0">
                          <a:solidFill>
                            <a:schemeClr val="tx1"/>
                          </a:solidFill>
                        </a:rPr>
                        <a:t> parametre ponúk)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007948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sk-SK" sz="2000" noProof="0" dirty="0" smtClean="0">
                          <a:solidFill>
                            <a:schemeClr val="tx1"/>
                          </a:solidFill>
                        </a:rPr>
                        <a:t>možnosti </a:t>
                      </a:r>
                      <a:r>
                        <a:rPr lang="sk-SK" sz="2000" noProof="0" dirty="0" smtClean="0">
                          <a:solidFill>
                            <a:schemeClr val="tx1"/>
                          </a:solidFill>
                        </a:rPr>
                        <a:t>zadávania </a:t>
                      </a:r>
                      <a:r>
                        <a:rPr lang="sk-SK" sz="2000" baseline="0" noProof="0" dirty="0" smtClean="0">
                          <a:solidFill>
                            <a:schemeClr val="tx1"/>
                          </a:solidFill>
                        </a:rPr>
                        <a:t>ponúk</a:t>
                      </a:r>
                      <a:endParaRPr lang="sk-SK" sz="20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7944173"/>
                  </a:ext>
                </a:extLst>
              </a:tr>
              <a:tr h="408926"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007948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sk-SK" sz="2000" noProof="0" dirty="0" smtClean="0">
                          <a:solidFill>
                            <a:schemeClr val="tx1"/>
                          </a:solidFill>
                        </a:rPr>
                        <a:t>algoritmus optimalizačnej funkcie (AOF)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948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sk-SK" sz="2000" noProof="0" dirty="0" smtClean="0">
                          <a:solidFill>
                            <a:schemeClr val="tx1"/>
                          </a:solidFill>
                        </a:rPr>
                        <a:t>algoritmus optimalizačnej funkcie (AOF)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007948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sk-SK" sz="2000" noProof="0" dirty="0" smtClean="0">
                          <a:solidFill>
                            <a:schemeClr val="tx1"/>
                          </a:solidFill>
                        </a:rPr>
                        <a:t>zúčtovanie RE aktivovanej v rámci mFRR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948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sk-SK" sz="2000" noProof="0" dirty="0" smtClean="0">
                          <a:solidFill>
                            <a:schemeClr val="tx1"/>
                          </a:solidFill>
                        </a:rPr>
                        <a:t>zúčtovanie RE aktivovanej v rámci aFRR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007948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sk-SK" sz="2000" noProof="0" dirty="0" smtClean="0">
                          <a:solidFill>
                            <a:schemeClr val="tx1"/>
                          </a:solidFill>
                        </a:rPr>
                        <a:t>monitoring a zverejňovanie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948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sk-SK" sz="2000" noProof="0" dirty="0" smtClean="0">
                          <a:solidFill>
                            <a:schemeClr val="tx1"/>
                          </a:solidFill>
                        </a:rPr>
                        <a:t>monitoring a zverejňovanie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007948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sk-SK" sz="2000" noProof="0" dirty="0" smtClean="0">
                          <a:solidFill>
                            <a:schemeClr val="tx1"/>
                          </a:solidFill>
                        </a:rPr>
                        <a:t>harmonogram pripájania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007948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sk-SK" sz="2000" noProof="0" dirty="0" smtClean="0">
                          <a:solidFill>
                            <a:schemeClr val="tx1"/>
                          </a:solidFill>
                        </a:rPr>
                        <a:t>harmonogram pripájania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948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sk-SK" sz="2000" noProof="0" dirty="0" smtClean="0">
                          <a:solidFill>
                            <a:schemeClr val="tx1"/>
                          </a:solidFill>
                        </a:rPr>
                        <a:t>harmonogram projektu MARI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948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sk-SK" sz="2000" noProof="0" dirty="0" smtClean="0">
                          <a:solidFill>
                            <a:schemeClr val="tx1"/>
                          </a:solidFill>
                        </a:rPr>
                        <a:t>harmonogram projektu PICASSO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529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63C7-BC33-4964-8D2F-0D1DB6D67D89}" type="slidenum">
              <a:rPr lang="sk-SK" smtClean="0"/>
              <a:pPr/>
              <a:t>5</a:t>
            </a:fld>
            <a:endParaRPr lang="sk-SK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FB000458-CA78-4AE5-90B1-B289FBB31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43249"/>
            <a:ext cx="10972800" cy="838200"/>
          </a:xfrm>
        </p:spPr>
        <p:txBody>
          <a:bodyPr/>
          <a:lstStyle/>
          <a:p>
            <a:r>
              <a:rPr lang="sk-SK" b="1" dirty="0" err="1" smtClean="0">
                <a:solidFill>
                  <a:schemeClr val="tx2"/>
                </a:solidFill>
              </a:rPr>
              <a:t>Stakeholder</a:t>
            </a:r>
            <a:r>
              <a:rPr lang="sk-SK" b="1" dirty="0" smtClean="0">
                <a:solidFill>
                  <a:schemeClr val="tx2"/>
                </a:solidFill>
              </a:rPr>
              <a:t> Workshop - interný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335360" y="1124744"/>
            <a:ext cx="11247040" cy="50474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r>
              <a:rPr lang="sk-SK" sz="1900" b="1" dirty="0" smtClean="0"/>
              <a:t>Otázky k prezentovaným </a:t>
            </a:r>
            <a:r>
              <a:rPr lang="sk-SK" sz="1900" b="1" dirty="0" err="1" smtClean="0"/>
              <a:t>slidom</a:t>
            </a:r>
            <a:r>
              <a:rPr lang="sk-SK" sz="1900" b="1" dirty="0" smtClean="0"/>
              <a:t> na Workshope posielajte na adresy:</a:t>
            </a:r>
          </a:p>
          <a:p>
            <a:pPr marL="358775" indent="0">
              <a:lnSpc>
                <a:spcPct val="105000"/>
              </a:lnSpc>
              <a:buClr>
                <a:schemeClr val="accent2"/>
              </a:buClr>
              <a:buSzPct val="80000"/>
              <a:buNone/>
            </a:pPr>
            <a:r>
              <a:rPr lang="sk-SK" sz="2000" dirty="0" smtClean="0">
                <a:hlinkClick r:id="rId2"/>
              </a:rPr>
              <a:t>juraj.vatlak@sepsas.sk</a:t>
            </a:r>
            <a:r>
              <a:rPr lang="sk-SK" sz="2000" dirty="0" smtClean="0"/>
              <a:t> (MARI)</a:t>
            </a:r>
          </a:p>
          <a:p>
            <a:pPr marL="358775" indent="0">
              <a:lnSpc>
                <a:spcPct val="105000"/>
              </a:lnSpc>
              <a:buClr>
                <a:schemeClr val="accent2"/>
              </a:buClr>
              <a:buSzPct val="80000"/>
              <a:buNone/>
            </a:pPr>
            <a:r>
              <a:rPr lang="sk-SK" sz="2000" dirty="0">
                <a:hlinkClick r:id="rId3"/>
              </a:rPr>
              <a:t>i</a:t>
            </a:r>
            <a:r>
              <a:rPr lang="sk-SK" sz="2000" dirty="0" smtClean="0">
                <a:hlinkClick r:id="rId3"/>
              </a:rPr>
              <a:t>gor.sulc@sepsas.sk</a:t>
            </a:r>
            <a:r>
              <a:rPr lang="sk-SK" sz="2000" dirty="0" smtClean="0"/>
              <a:t> (PICASSO)</a:t>
            </a:r>
            <a:endParaRPr lang="sk-SK" sz="2000" dirty="0"/>
          </a:p>
          <a:p>
            <a:pPr marL="358775" indent="0">
              <a:lnSpc>
                <a:spcPct val="105000"/>
              </a:lnSpc>
              <a:buClr>
                <a:schemeClr val="accent2"/>
              </a:buClr>
              <a:buSzPct val="80000"/>
              <a:buNone/>
            </a:pPr>
            <a:r>
              <a:rPr lang="sk-SK" sz="1900" dirty="0" smtClean="0"/>
              <a:t>Prípadné otázky budú zodpovedané na najbližšej mesačnej porade</a:t>
            </a:r>
          </a:p>
          <a:p>
            <a:pPr marL="358775" indent="0">
              <a:lnSpc>
                <a:spcPct val="105000"/>
              </a:lnSpc>
              <a:buClr>
                <a:schemeClr val="accent2"/>
              </a:buClr>
              <a:buSzPct val="80000"/>
              <a:buNone/>
            </a:pPr>
            <a:endParaRPr lang="sk-SK" sz="1900" dirty="0" smtClean="0"/>
          </a:p>
          <a:p>
            <a:pPr>
              <a:lnSpc>
                <a:spcPct val="105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r>
              <a:rPr lang="sk-SK" sz="1900" b="1" dirty="0" smtClean="0"/>
              <a:t>Nasledovný ENTSO-E Workshop sa uskutoční v zmysle Implementačných rámcov o 1 rok (návrh je uskutočňovať </a:t>
            </a:r>
            <a:r>
              <a:rPr lang="sk-SK" sz="1900" b="1" dirty="0"/>
              <a:t>Workshop </a:t>
            </a:r>
            <a:r>
              <a:rPr lang="sk-SK" sz="1900" b="1" dirty="0" smtClean="0"/>
              <a:t>nad rámec legislatívy </a:t>
            </a:r>
            <a:r>
              <a:rPr lang="sk-SK" sz="1900" b="1" dirty="0" err="1" smtClean="0"/>
              <a:t>t.j</a:t>
            </a:r>
            <a:r>
              <a:rPr lang="sk-SK" sz="1900" b="1" dirty="0" smtClean="0"/>
              <a:t>. každý polrok)</a:t>
            </a:r>
          </a:p>
          <a:p>
            <a:pPr>
              <a:lnSpc>
                <a:spcPct val="105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endParaRPr lang="sk-SK" sz="1900" b="1" dirty="0" smtClean="0"/>
          </a:p>
          <a:p>
            <a:pPr>
              <a:lnSpc>
                <a:spcPct val="105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r>
              <a:rPr lang="sk-SK" sz="1900" b="1" dirty="0" smtClean="0"/>
              <a:t>V prípade záujmu o prediskutovanie a vysvetlenie prezentácie z Workshopu budú v rámci augustovej mesačnej porady </a:t>
            </a:r>
            <a:r>
              <a:rPr lang="sk-SK" sz="1900" b="1" dirty="0" err="1" smtClean="0"/>
              <a:t>odprezentované</a:t>
            </a:r>
            <a:r>
              <a:rPr lang="sk-SK" sz="1900" b="1" dirty="0" smtClean="0"/>
              <a:t> hlavné témy z Workshopu (cca 3 h prezentácia).</a:t>
            </a:r>
          </a:p>
          <a:p>
            <a:pPr marL="358775" indent="0">
              <a:lnSpc>
                <a:spcPct val="105000"/>
              </a:lnSpc>
              <a:buClr>
                <a:schemeClr val="accent2"/>
              </a:buClr>
              <a:buSzPct val="80000"/>
              <a:buNone/>
            </a:pPr>
            <a:r>
              <a:rPr lang="sk-SK" sz="1900" dirty="0" smtClean="0"/>
              <a:t>a) nie je záujem o vysvetľujúcu prezentáciu (bude postačovať vysvetlenie otázok mailom)</a:t>
            </a:r>
          </a:p>
          <a:p>
            <a:pPr marL="358775" indent="0">
              <a:lnSpc>
                <a:spcPct val="105000"/>
              </a:lnSpc>
              <a:buClr>
                <a:schemeClr val="accent2"/>
              </a:buClr>
              <a:buSzPct val="80000"/>
              <a:buNone/>
            </a:pPr>
            <a:r>
              <a:rPr lang="sk-SK" sz="1900" dirty="0" smtClean="0"/>
              <a:t>b) je záujem </a:t>
            </a:r>
            <a:r>
              <a:rPr lang="sk-SK" sz="1900" dirty="0"/>
              <a:t>o vysvetľujúcu </a:t>
            </a:r>
            <a:r>
              <a:rPr lang="sk-SK" sz="1900" dirty="0" smtClean="0"/>
              <a:t>prezentáciu na augustovej mesačnej porade</a:t>
            </a:r>
          </a:p>
          <a:p>
            <a:pPr marL="358775" indent="0">
              <a:lnSpc>
                <a:spcPct val="105000"/>
              </a:lnSpc>
              <a:buClr>
                <a:schemeClr val="accent2"/>
              </a:buClr>
              <a:buSzPct val="80000"/>
              <a:buNone/>
            </a:pPr>
            <a:endParaRPr lang="sk-SK" sz="1900" b="1" dirty="0"/>
          </a:p>
          <a:p>
            <a:pPr>
              <a:lnSpc>
                <a:spcPct val="105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endParaRPr lang="sk-SK" sz="1900" b="1" dirty="0" smtClean="0"/>
          </a:p>
          <a:p>
            <a:pPr>
              <a:lnSpc>
                <a:spcPct val="105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endParaRPr lang="sk-SK" sz="1900" b="1" dirty="0"/>
          </a:p>
          <a:p>
            <a:pPr>
              <a:lnSpc>
                <a:spcPct val="105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endParaRPr lang="sk-SK" sz="1900" b="1" dirty="0" smtClean="0"/>
          </a:p>
          <a:p>
            <a:pPr>
              <a:lnSpc>
                <a:spcPct val="105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endParaRPr lang="sk-SK" sz="1900" b="1" dirty="0"/>
          </a:p>
          <a:p>
            <a:pPr marL="0" indent="0">
              <a:lnSpc>
                <a:spcPct val="125000"/>
              </a:lnSpc>
              <a:buClr>
                <a:schemeClr val="accent2"/>
              </a:buClr>
              <a:buSzPct val="80000"/>
              <a:buNone/>
            </a:pPr>
            <a:endParaRPr lang="sk-SK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99747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D236299C-6182-4B4B-8FF4-04868F24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63C7-BC33-4964-8D2F-0D1DB6D67D89}" type="slidenum">
              <a:rPr lang="sk-SK" smtClean="0"/>
              <a:pPr/>
              <a:t>6</a:t>
            </a:fld>
            <a:endParaRPr lang="sk-SK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FB000458-CA78-4AE5-90B1-B289FBB31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43249"/>
            <a:ext cx="10972800" cy="838200"/>
          </a:xfrm>
        </p:spPr>
        <p:txBody>
          <a:bodyPr/>
          <a:lstStyle/>
          <a:p>
            <a:r>
              <a:rPr lang="sk-SK" b="1" dirty="0" smtClean="0">
                <a:solidFill>
                  <a:schemeClr val="tx2"/>
                </a:solidFill>
              </a:rPr>
              <a:t>Harmonogram aFRR a mFRR platforiem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713675"/>
              </p:ext>
            </p:extLst>
          </p:nvPr>
        </p:nvGraphicFramePr>
        <p:xfrm>
          <a:off x="609600" y="1123938"/>
          <a:ext cx="10972800" cy="4798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873"/>
                <a:gridCol w="1152128">
                  <a:extLst>
                    <a:ext uri="{9D8B030D-6E8A-4147-A177-3AD203B41FA5}">
                      <a16:colId xmlns="" xmlns:a16="http://schemas.microsoft.com/office/drawing/2014/main" val="1940800875"/>
                    </a:ext>
                  </a:extLst>
                </a:gridCol>
                <a:gridCol w="4536504">
                  <a:extLst>
                    <a:ext uri="{9D8B030D-6E8A-4147-A177-3AD203B41FA5}">
                      <a16:colId xmlns="" xmlns:a16="http://schemas.microsoft.com/office/drawing/2014/main" val="79415469"/>
                    </a:ext>
                  </a:extLst>
                </a:gridCol>
                <a:gridCol w="4550295">
                  <a:extLst>
                    <a:ext uri="{9D8B030D-6E8A-4147-A177-3AD203B41FA5}">
                      <a16:colId xmlns="" xmlns:a16="http://schemas.microsoft.com/office/drawing/2014/main" val="2957404965"/>
                    </a:ext>
                  </a:extLst>
                </a:gridCol>
              </a:tblGrid>
              <a:tr h="404712">
                <a:tc gridSpan="2"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Termín</a:t>
                      </a:r>
                      <a:endParaRPr lang="de-DE" sz="1400" dirty="0"/>
                    </a:p>
                  </a:txBody>
                  <a:tcPr anchor="ctr">
                    <a:solidFill>
                      <a:srgbClr val="00794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Termíny </a:t>
                      </a:r>
                      <a:r>
                        <a:rPr lang="de-DE" sz="1400" dirty="0" smtClean="0"/>
                        <a:t>aFRR</a:t>
                      </a:r>
                      <a:endParaRPr lang="de-DE" sz="1400" dirty="0"/>
                    </a:p>
                  </a:txBody>
                  <a:tcPr anchor="ctr">
                    <a:solidFill>
                      <a:srgbClr val="007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Termíny </a:t>
                      </a:r>
                      <a:r>
                        <a:rPr lang="de-DE" sz="1400" dirty="0" smtClean="0"/>
                        <a:t>mFRR</a:t>
                      </a:r>
                      <a:endParaRPr lang="de-DE" sz="1400" dirty="0"/>
                    </a:p>
                  </a:txBody>
                  <a:tcPr anchor="ctr">
                    <a:solidFill>
                      <a:srgbClr val="00794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5562777"/>
                  </a:ext>
                </a:extLst>
              </a:tr>
              <a:tr h="404712"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007948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sk-SK" sz="1400" b="1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r>
                        <a:rPr lang="de-DE" sz="1400" b="1" dirty="0" smtClean="0">
                          <a:solidFill>
                            <a:srgbClr val="00B050"/>
                          </a:solidFill>
                        </a:rPr>
                        <a:t>.01.2020</a:t>
                      </a:r>
                      <a:endParaRPr lang="de-DE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noProof="0" dirty="0" smtClean="0">
                          <a:solidFill>
                            <a:schemeClr val="tx1"/>
                          </a:solidFill>
                        </a:rPr>
                        <a:t>Schválenie IF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noProof="0" dirty="0" smtClean="0">
                          <a:solidFill>
                            <a:schemeClr val="tx1"/>
                          </a:solidFill>
                        </a:rPr>
                        <a:t>Schválenie IF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8985059"/>
                  </a:ext>
                </a:extLst>
              </a:tr>
              <a:tr h="487526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 smtClean="0">
                          <a:solidFill>
                            <a:srgbClr val="00B050"/>
                          </a:solidFill>
                        </a:rPr>
                        <a:t>+ 3M</a:t>
                      </a:r>
                      <a:endParaRPr lang="de-DE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sk-SK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.0</a:t>
                      </a:r>
                      <a:r>
                        <a:rPr lang="sk-SK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.2020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0" noProof="0" dirty="0" err="1" smtClean="0">
                          <a:solidFill>
                            <a:schemeClr val="tx1"/>
                          </a:solidFill>
                        </a:rPr>
                        <a:t>Accession</a:t>
                      </a:r>
                      <a:r>
                        <a:rPr lang="sk-SK" sz="1400" b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1400" b="0" noProof="0" dirty="0" err="1" smtClean="0">
                          <a:solidFill>
                            <a:schemeClr val="tx1"/>
                          </a:solidFill>
                        </a:rPr>
                        <a:t>roadmap</a:t>
                      </a:r>
                      <a:endParaRPr lang="sk-SK" sz="14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k-SK" sz="1400" b="0" noProof="0" dirty="0" smtClean="0">
                          <a:solidFill>
                            <a:schemeClr val="tx1"/>
                          </a:solidFill>
                        </a:rPr>
                        <a:t>(následne</a:t>
                      </a:r>
                      <a:r>
                        <a:rPr lang="sk-SK" sz="1400" b="0" baseline="0" noProof="0" dirty="0" smtClean="0">
                          <a:solidFill>
                            <a:schemeClr val="tx1"/>
                          </a:solidFill>
                        </a:rPr>
                        <a:t> aktualizácia každých 6M)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0" noProof="0" dirty="0" err="1" smtClean="0">
                          <a:solidFill>
                            <a:schemeClr val="tx1"/>
                          </a:solidFill>
                        </a:rPr>
                        <a:t>Accession</a:t>
                      </a:r>
                      <a:r>
                        <a:rPr lang="sk-SK" sz="1400" b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1400" b="0" noProof="0" dirty="0" err="1" smtClean="0">
                          <a:solidFill>
                            <a:schemeClr val="tx1"/>
                          </a:solidFill>
                        </a:rPr>
                        <a:t>roadmap</a:t>
                      </a:r>
                      <a:endParaRPr lang="sk-SK" sz="14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k-SK" sz="1400" b="0" noProof="0" dirty="0" smtClean="0">
                          <a:solidFill>
                            <a:schemeClr val="tx1"/>
                          </a:solidFill>
                        </a:rPr>
                        <a:t>(následne</a:t>
                      </a:r>
                      <a:r>
                        <a:rPr lang="sk-SK" sz="1400" b="0" baseline="0" noProof="0" dirty="0" smtClean="0">
                          <a:solidFill>
                            <a:schemeClr val="tx1"/>
                          </a:solidFill>
                        </a:rPr>
                        <a:t> aktualizácia každých 6M)</a:t>
                      </a:r>
                      <a:endParaRPr lang="en-US" sz="14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1414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 smtClean="0">
                          <a:solidFill>
                            <a:srgbClr val="00B050"/>
                          </a:solidFill>
                        </a:rPr>
                        <a:t>+ 6M</a:t>
                      </a:r>
                      <a:endParaRPr lang="de-DE" sz="14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sk-SK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.07.2020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noProof="0" dirty="0" err="1" smtClean="0">
                          <a:solidFill>
                            <a:schemeClr val="tx1"/>
                          </a:solidFill>
                        </a:rPr>
                        <a:t>Stakeholder</a:t>
                      </a:r>
                      <a:r>
                        <a:rPr lang="sk-SK" sz="1400" b="1" noProof="0" dirty="0" smtClean="0">
                          <a:solidFill>
                            <a:schemeClr val="tx1"/>
                          </a:solidFill>
                        </a:rPr>
                        <a:t> Workshop</a:t>
                      </a:r>
                      <a:endParaRPr lang="en-U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noProof="0" dirty="0" err="1" smtClean="0">
                          <a:solidFill>
                            <a:schemeClr val="tx1"/>
                          </a:solidFill>
                        </a:rPr>
                        <a:t>Stakeholder</a:t>
                      </a:r>
                      <a:r>
                        <a:rPr lang="sk-SK" sz="1400" b="1" noProof="0" dirty="0" smtClean="0">
                          <a:solidFill>
                            <a:schemeClr val="tx1"/>
                          </a:solidFill>
                        </a:rPr>
                        <a:t> Workshop</a:t>
                      </a:r>
                      <a:endParaRPr lang="en-U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 smtClean="0">
                          <a:solidFill>
                            <a:srgbClr val="00B050"/>
                          </a:solidFill>
                        </a:rPr>
                        <a:t>+ 6M</a:t>
                      </a:r>
                      <a:endParaRPr lang="de-DE" sz="14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sk-SK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.07.2020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0" noProof="0" dirty="0" smtClean="0">
                          <a:solidFill>
                            <a:schemeClr val="tx1"/>
                          </a:solidFill>
                        </a:rPr>
                        <a:t>Výber</a:t>
                      </a:r>
                      <a:r>
                        <a:rPr lang="sk-SK" sz="1400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entity </a:t>
                      </a:r>
                      <a:r>
                        <a:rPr lang="sk-SK" sz="1400" b="0" noProof="0" dirty="0" smtClean="0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AOF 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TSO-TSO</a:t>
                      </a:r>
                      <a:r>
                        <a:rPr lang="en-US" sz="1400" b="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1400" b="0" baseline="0" noProof="0" dirty="0" smtClean="0">
                          <a:solidFill>
                            <a:schemeClr val="tx1"/>
                          </a:solidFill>
                        </a:rPr>
                        <a:t>zúčtovanie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0" noProof="0" dirty="0" smtClean="0">
                          <a:solidFill>
                            <a:schemeClr val="tx1"/>
                          </a:solidFill>
                        </a:rPr>
                        <a:t>Výber</a:t>
                      </a:r>
                      <a:r>
                        <a:rPr lang="sk-SK" sz="1400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entity </a:t>
                      </a:r>
                      <a:r>
                        <a:rPr lang="sk-SK" sz="1400" b="0" noProof="0" dirty="0" smtClean="0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 AOF a TSO-TSO</a:t>
                      </a:r>
                      <a:r>
                        <a:rPr lang="en-US" sz="1400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1400" b="0" baseline="0" noProof="0" dirty="0" smtClean="0">
                          <a:solidFill>
                            <a:schemeClr val="tx1"/>
                          </a:solidFill>
                        </a:rPr>
                        <a:t>zúčtovanie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368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 smtClean="0">
                          <a:solidFill>
                            <a:srgbClr val="00B050"/>
                          </a:solidFill>
                        </a:rPr>
                        <a:t>+ 2R</a:t>
                      </a:r>
                      <a:endParaRPr lang="de-DE" sz="14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sk-SK" sz="14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24.01.2022</a:t>
                      </a:r>
                      <a:endParaRPr lang="de-D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0" noProof="0" dirty="0" smtClean="0">
                          <a:solidFill>
                            <a:schemeClr val="tx1"/>
                          </a:solidFill>
                        </a:rPr>
                        <a:t>Testovanie zo strany PPS</a:t>
                      </a:r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0" noProof="0" dirty="0" smtClean="0">
                          <a:solidFill>
                            <a:schemeClr val="tx1"/>
                          </a:solidFill>
                        </a:rPr>
                        <a:t>Testovanie zo strany PPS</a:t>
                      </a:r>
                      <a:endParaRPr lang="en-US" sz="16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4712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 smtClean="0">
                          <a:solidFill>
                            <a:srgbClr val="00B050"/>
                          </a:solidFill>
                        </a:rPr>
                        <a:t>+ 2,5R</a:t>
                      </a:r>
                      <a:endParaRPr lang="de-DE" sz="14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24.07.2022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0" noProof="0" dirty="0" smtClean="0">
                          <a:solidFill>
                            <a:schemeClr val="tx1"/>
                          </a:solidFill>
                        </a:rPr>
                        <a:t>Úprava národnej legislatívy (PT, PP, TP)</a:t>
                      </a:r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0" noProof="0" dirty="0" smtClean="0">
                          <a:solidFill>
                            <a:schemeClr val="tx1"/>
                          </a:solidFill>
                        </a:rPr>
                        <a:t>Úprava národnej legislatívy (PT, PP, TP)</a:t>
                      </a:r>
                      <a:endParaRPr lang="en-US" sz="16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471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 smtClean="0">
                          <a:solidFill>
                            <a:srgbClr val="00B050"/>
                          </a:solidFill>
                        </a:rPr>
                        <a:t>+ 2,5R</a:t>
                      </a:r>
                      <a:endParaRPr lang="de-DE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sk-SK" sz="1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de-DE" sz="1400" b="1" dirty="0" smtClean="0">
                          <a:solidFill>
                            <a:srgbClr val="FF0000"/>
                          </a:solidFill>
                        </a:rPr>
                        <a:t>.07.2022</a:t>
                      </a:r>
                      <a:endParaRPr lang="de-DE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baseline="0" noProof="0" dirty="0" err="1" smtClean="0">
                          <a:solidFill>
                            <a:schemeClr val="tx1"/>
                          </a:solidFill>
                        </a:rPr>
                        <a:t>Deadline</a:t>
                      </a:r>
                      <a:r>
                        <a:rPr lang="sk-SK" sz="1600" b="1" baseline="0" noProof="0" dirty="0" smtClean="0">
                          <a:solidFill>
                            <a:schemeClr val="tx1"/>
                          </a:solidFill>
                        </a:rPr>
                        <a:t> pre pripojenie PPS do platformy </a:t>
                      </a:r>
                    </a:p>
                    <a:p>
                      <a:pPr algn="ctr"/>
                      <a:r>
                        <a:rPr lang="sk-SK" sz="1600" b="1" baseline="0" noProof="0" dirty="0" smtClean="0">
                          <a:solidFill>
                            <a:schemeClr val="tx1"/>
                          </a:solidFill>
                        </a:rPr>
                        <a:t>(PPS používajú platformu) </a:t>
                      </a:r>
                      <a:endParaRPr lang="en-US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baseline="0" noProof="0" dirty="0" err="1" smtClean="0">
                          <a:solidFill>
                            <a:schemeClr val="tx1"/>
                          </a:solidFill>
                        </a:rPr>
                        <a:t>Deadline</a:t>
                      </a:r>
                      <a:r>
                        <a:rPr lang="sk-SK" sz="1600" b="1" baseline="0" noProof="0" dirty="0" smtClean="0">
                          <a:solidFill>
                            <a:schemeClr val="tx1"/>
                          </a:solidFill>
                        </a:rPr>
                        <a:t> pre pripojenie PPS do platformy </a:t>
                      </a:r>
                    </a:p>
                    <a:p>
                      <a:pPr algn="ctr"/>
                      <a:r>
                        <a:rPr lang="sk-SK" sz="1600" b="1" baseline="0" noProof="0" dirty="0" smtClean="0">
                          <a:solidFill>
                            <a:schemeClr val="tx1"/>
                          </a:solidFill>
                        </a:rPr>
                        <a:t>(PPS používajú platformu) </a:t>
                      </a:r>
                      <a:endParaRPr lang="en-US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7944173"/>
                  </a:ext>
                </a:extLst>
              </a:tr>
              <a:tr h="580432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 smtClean="0">
                          <a:solidFill>
                            <a:srgbClr val="FF0000"/>
                          </a:solidFill>
                        </a:rPr>
                        <a:t>+ 6M</a:t>
                      </a:r>
                      <a:endParaRPr lang="de-DE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sk-SK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.01.2023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0" noProof="0" dirty="0" smtClean="0">
                          <a:solidFill>
                            <a:schemeClr val="tx1"/>
                          </a:solidFill>
                        </a:rPr>
                        <a:t>Návrh na zmenu</a:t>
                      </a:r>
                      <a:r>
                        <a:rPr lang="sk-SK" sz="1400" b="0" baseline="0" noProof="0" dirty="0" smtClean="0">
                          <a:solidFill>
                            <a:schemeClr val="tx1"/>
                          </a:solidFill>
                        </a:rPr>
                        <a:t> aFRR IF, ktorou sa definuje entita pre prevádzku CMF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0" noProof="0" dirty="0" smtClean="0">
                          <a:solidFill>
                            <a:schemeClr val="tx1"/>
                          </a:solidFill>
                        </a:rPr>
                        <a:t>Návrh na zmenu mFRR IF, ktorou sa definuje entita pre prevádzku 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CMF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0934602"/>
                  </a:ext>
                </a:extLst>
              </a:tr>
              <a:tr h="404712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 smtClean="0">
                          <a:solidFill>
                            <a:srgbClr val="FF0000"/>
                          </a:solidFill>
                        </a:rPr>
                        <a:t>+ 2R</a:t>
                      </a:r>
                      <a:endParaRPr lang="de-DE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sk-SK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.07.2024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400" noProof="0" dirty="0" smtClean="0">
                          <a:solidFill>
                            <a:schemeClr val="tx1"/>
                          </a:solidFill>
                        </a:rPr>
                        <a:t>Začiatok prevádzky 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CMF</a:t>
                      </a: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1400" baseline="0" noProof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sk-SK" sz="1400" baseline="0" noProof="0" dirty="0" err="1" smtClean="0">
                          <a:solidFill>
                            <a:schemeClr val="tx1"/>
                          </a:solidFill>
                        </a:rPr>
                        <a:t>Capacity</a:t>
                      </a:r>
                      <a:r>
                        <a:rPr lang="sk-SK" sz="1400" baseline="0" noProof="0" dirty="0" smtClean="0">
                          <a:solidFill>
                            <a:schemeClr val="tx1"/>
                          </a:solidFill>
                        </a:rPr>
                        <a:t> management </a:t>
                      </a:r>
                      <a:r>
                        <a:rPr lang="sk-SK" sz="1400" baseline="0" noProof="0" dirty="0" err="1" smtClean="0">
                          <a:solidFill>
                            <a:schemeClr val="tx1"/>
                          </a:solidFill>
                        </a:rPr>
                        <a:t>function</a:t>
                      </a:r>
                      <a:r>
                        <a:rPr lang="sk-SK" sz="1400" baseline="0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98872434"/>
                  </a:ext>
                </a:extLst>
              </a:tr>
              <a:tr h="404712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 smtClean="0">
                          <a:solidFill>
                            <a:srgbClr val="FF0000"/>
                          </a:solidFill>
                        </a:rPr>
                        <a:t>+ 2R</a:t>
                      </a:r>
                      <a:endParaRPr lang="de-DE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sk-SK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.07.2024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600" b="1" noProof="0" dirty="0" smtClean="0">
                          <a:solidFill>
                            <a:schemeClr val="tx1"/>
                          </a:solidFill>
                        </a:rPr>
                        <a:t>Maximálna lehota na</a:t>
                      </a:r>
                      <a:r>
                        <a:rPr lang="sk-SK" sz="1600" b="1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1600" b="1" noProof="0" dirty="0" smtClean="0">
                          <a:solidFill>
                            <a:schemeClr val="tx1"/>
                          </a:solidFill>
                        </a:rPr>
                        <a:t>derogáciu pre pripojenie do platformy</a:t>
                      </a:r>
                      <a:endParaRPr lang="en-US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5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63C7-BC33-4964-8D2F-0D1DB6D67D89}" type="slidenum">
              <a:rPr lang="sk-SK" smtClean="0"/>
              <a:pPr/>
              <a:t>7</a:t>
            </a:fld>
            <a:endParaRPr lang="sk-SK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FB000458-CA78-4AE5-90B1-B289FBB31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43249"/>
            <a:ext cx="10972800" cy="838200"/>
          </a:xfrm>
        </p:spPr>
        <p:txBody>
          <a:bodyPr/>
          <a:lstStyle/>
          <a:p>
            <a:r>
              <a:rPr lang="sk-SK" b="1" dirty="0" smtClean="0">
                <a:solidFill>
                  <a:schemeClr val="tx2"/>
                </a:solidFill>
              </a:rPr>
              <a:t>Entity poverené prevádzkou mFRR a aFRR platforiem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10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569836"/>
              </p:ext>
            </p:extLst>
          </p:nvPr>
        </p:nvGraphicFramePr>
        <p:xfrm>
          <a:off x="263352" y="1052736"/>
          <a:ext cx="11679087" cy="470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48">
                  <a:extLst>
                    <a:ext uri="{9D8B030D-6E8A-4147-A177-3AD203B41FA5}">
                      <a16:colId xmlns="" xmlns:a16="http://schemas.microsoft.com/office/drawing/2014/main" val="79415469"/>
                    </a:ext>
                  </a:extLst>
                </a:gridCol>
                <a:gridCol w="5846439">
                  <a:extLst>
                    <a:ext uri="{9D8B030D-6E8A-4147-A177-3AD203B41FA5}">
                      <a16:colId xmlns="" xmlns:a16="http://schemas.microsoft.com/office/drawing/2014/main" val="2957404965"/>
                    </a:ext>
                  </a:extLst>
                </a:gridCol>
              </a:tblGrid>
              <a:tr h="403906">
                <a:tc>
                  <a:txBody>
                    <a:bodyPr/>
                    <a:lstStyle/>
                    <a:p>
                      <a:pPr algn="ctr"/>
                      <a:r>
                        <a:rPr lang="sk-SK" sz="1800" noProof="0" dirty="0" smtClean="0"/>
                        <a:t>mFRR platforma</a:t>
                      </a:r>
                      <a:endParaRPr lang="sk-SK" sz="1800" noProof="0" dirty="0"/>
                    </a:p>
                  </a:txBody>
                  <a:tcPr anchor="ctr">
                    <a:solidFill>
                      <a:srgbClr val="007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noProof="0" dirty="0" smtClean="0"/>
                        <a:t>aFRR platforma</a:t>
                      </a:r>
                      <a:endParaRPr lang="sk-SK" sz="1800" noProof="0" dirty="0"/>
                    </a:p>
                  </a:txBody>
                  <a:tcPr anchor="ctr">
                    <a:solidFill>
                      <a:srgbClr val="00794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5562777"/>
                  </a:ext>
                </a:extLst>
              </a:tr>
              <a:tr h="404712"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007948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sk-SK" sz="2000" noProof="0" dirty="0" smtClean="0">
                          <a:solidFill>
                            <a:schemeClr val="tx1"/>
                          </a:solidFill>
                        </a:rPr>
                        <a:t>Článok 20(4) EBGL: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007948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sk-SK" sz="2000" noProof="0" dirty="0" smtClean="0">
                          <a:solidFill>
                            <a:schemeClr val="tx1"/>
                          </a:solidFill>
                        </a:rPr>
                        <a:t>Článok 21(4) EBGL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8985059"/>
                  </a:ext>
                </a:extLst>
              </a:tr>
              <a:tr h="315368">
                <a:tc>
                  <a:txBody>
                    <a:bodyPr/>
                    <a:lstStyle/>
                    <a:p>
                      <a:pPr marL="271463" indent="-271463"/>
                      <a:r>
                        <a:rPr lang="sk-SK" dirty="0" smtClean="0"/>
                        <a:t>4.  Do šiestich mesiacov po schválení návrhu implementačného rámca európskej platformy na výmenu regulačnej energie z rezerv na obnovenie frekvencie s manuálnou aktiváciou musia všetci PPS určiť navrhovaný subjekt alebo subjekty poverené prevádzkovaním európskej platformy podľa odseku 3 písm. e).</a:t>
                      </a:r>
                      <a:endParaRPr lang="sk-SK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3525" marR="0" lvl="0" indent="-263525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4.  Do šiestich mesiacov po schválení návrhu implementačného rámca európskej platformy na výmenu regulačnej energie z rezerv na obnovenie frekvencie s automatickou aktiváciou musia všetci PPS určiť navrhovaný subjekt alebo subjekty poverené prevádzkovaním európskej platformy podľa odseku 3 písm. e).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4712">
                <a:tc>
                  <a:txBody>
                    <a:bodyPr/>
                    <a:lstStyle/>
                    <a:p>
                      <a:pPr marL="263525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948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sk-SK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Designation</a:t>
                      </a:r>
                      <a:r>
                        <a:rPr lang="sk-SK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letter</a:t>
                      </a:r>
                      <a:r>
                        <a:rPr lang="sk-SK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zo dňa 20.7.2020: </a:t>
                      </a:r>
                      <a:r>
                        <a:rPr lang="sk-SK" sz="2000" b="1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Amprion</a:t>
                      </a:r>
                      <a:r>
                        <a:rPr lang="sk-SK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2000" b="1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GmbH</a:t>
                      </a:r>
                      <a:endParaRPr lang="sk-SK" sz="2000" b="1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948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sk-SK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Designation</a:t>
                      </a:r>
                      <a:r>
                        <a:rPr lang="sk-SK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letter</a:t>
                      </a:r>
                      <a:r>
                        <a:rPr lang="sk-SK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zo dňa </a:t>
                      </a:r>
                      <a:r>
                        <a:rPr lang="sk-SK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20.7.</a:t>
                      </a:r>
                      <a:r>
                        <a:rPr lang="sk-SK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2020: </a:t>
                      </a:r>
                      <a:r>
                        <a:rPr lang="sk-SK" sz="2000" b="1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TransnetBW</a:t>
                      </a:r>
                      <a:r>
                        <a:rPr lang="sk-SK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2000" b="1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GmbH</a:t>
                      </a:r>
                      <a:endParaRPr lang="sk-SK" sz="2000" b="1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4712">
                <a:tc>
                  <a:txBody>
                    <a:bodyPr/>
                    <a:lstStyle/>
                    <a:p>
                      <a:r>
                        <a:rPr lang="sk-SK" sz="1800" dirty="0" smtClean="0"/>
                        <a:t>3. písm. e) návrhy na vymenovanie subjektu alebo subjektov, ktoré budú vykonávať funkcie vymedzené v návrhu:</a:t>
                      </a:r>
                      <a:endParaRPr lang="sk-SK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948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sk-SK" sz="1800" dirty="0" smtClean="0"/>
                        <a:t>3. písm. e) návrhy na vymenovanie subjektu alebo subjektov, ktoré budú vykonávať funkcie vymedzené v návrhu: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7944173"/>
                  </a:ext>
                </a:extLst>
              </a:tr>
              <a:tr h="408926">
                <a:tc>
                  <a:txBody>
                    <a:bodyPr/>
                    <a:lstStyle/>
                    <a:p>
                      <a:pPr marL="271463" indent="0"/>
                      <a:r>
                        <a:rPr lang="sk-SK" dirty="0" smtClean="0"/>
                        <a:t>- Prevádzka AOF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1463" indent="0"/>
                      <a:r>
                        <a:rPr lang="sk-SK" dirty="0" smtClean="0"/>
                        <a:t>- Prevádzka AOF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71463" indent="0"/>
                      <a:r>
                        <a:rPr lang="sk-SK" dirty="0" smtClean="0"/>
                        <a:t>- Prevádzka PPS – PPS zúčtovania</a:t>
                      </a:r>
                      <a:endParaRPr lang="sk-SK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1463" indent="0"/>
                      <a:r>
                        <a:rPr lang="sk-SK" dirty="0" smtClean="0"/>
                        <a:t>- Prevádzka PPS – PPS zúčtovania</a:t>
                      </a:r>
                      <a:endParaRPr lang="sk-SK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761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D236299C-6182-4B4B-8FF4-04868F24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63C7-BC33-4964-8D2F-0D1DB6D67D89}" type="slidenum">
              <a:rPr lang="sk-SK" smtClean="0"/>
              <a:pPr/>
              <a:t>8</a:t>
            </a:fld>
            <a:endParaRPr lang="sk-SK"/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457200" y="1196752"/>
            <a:ext cx="11125200" cy="49754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buClr>
                <a:schemeClr val="accent2"/>
              </a:buClr>
              <a:buSzPct val="80000"/>
              <a:buNone/>
            </a:pPr>
            <a:endParaRPr lang="sk-SK" b="1" dirty="0" smtClean="0"/>
          </a:p>
          <a:p>
            <a:pPr marL="0" indent="0" algn="ctr">
              <a:lnSpc>
                <a:spcPct val="125000"/>
              </a:lnSpc>
              <a:buClr>
                <a:schemeClr val="accent2"/>
              </a:buClr>
              <a:buSzPct val="80000"/>
              <a:buNone/>
            </a:pPr>
            <a:endParaRPr lang="sk-SK" b="1" dirty="0"/>
          </a:p>
          <a:p>
            <a:pPr marL="0" indent="0" algn="ctr">
              <a:lnSpc>
                <a:spcPct val="125000"/>
              </a:lnSpc>
              <a:buClr>
                <a:schemeClr val="accent2"/>
              </a:buClr>
              <a:buSzPct val="80000"/>
              <a:buNone/>
            </a:pPr>
            <a:endParaRPr lang="sk-SK" b="1" dirty="0" smtClean="0"/>
          </a:p>
          <a:p>
            <a:pPr marL="0" indent="0" algn="ctr">
              <a:lnSpc>
                <a:spcPct val="125000"/>
              </a:lnSpc>
              <a:buClr>
                <a:schemeClr val="accent2"/>
              </a:buClr>
              <a:buSzPct val="80000"/>
              <a:buNone/>
            </a:pPr>
            <a:r>
              <a:rPr lang="sk-SK" b="1" dirty="0" smtClean="0"/>
              <a:t>Ďakujeme za pozornosť</a:t>
            </a:r>
          </a:p>
          <a:p>
            <a:pPr marL="0" indent="0" algn="ctr">
              <a:lnSpc>
                <a:spcPct val="125000"/>
              </a:lnSpc>
              <a:buClr>
                <a:schemeClr val="accent2"/>
              </a:buClr>
              <a:buSzPct val="80000"/>
              <a:buNone/>
            </a:pPr>
            <a:endParaRPr lang="sk-SK" b="1" dirty="0"/>
          </a:p>
          <a:p>
            <a:pPr marL="0" indent="0" algn="just">
              <a:lnSpc>
                <a:spcPct val="125000"/>
              </a:lnSpc>
              <a:buClr>
                <a:schemeClr val="accent2"/>
              </a:buClr>
              <a:buSzPct val="80000"/>
              <a:buNone/>
            </a:pPr>
            <a:endParaRPr lang="sk-SK" sz="1800" b="1" dirty="0" smtClean="0"/>
          </a:p>
          <a:p>
            <a:pPr marL="0" indent="0" algn="just">
              <a:lnSpc>
                <a:spcPct val="125000"/>
              </a:lnSpc>
              <a:buClr>
                <a:schemeClr val="accent2"/>
              </a:buClr>
              <a:buSzPct val="80000"/>
              <a:buNone/>
            </a:pPr>
            <a:r>
              <a:rPr lang="sk-SK" sz="1800" dirty="0" smtClean="0"/>
              <a:t>Prípadné otázky k Workshopu zasielajte na adresy:</a:t>
            </a:r>
          </a:p>
          <a:p>
            <a:pPr marL="0" indent="0" algn="just">
              <a:lnSpc>
                <a:spcPct val="125000"/>
              </a:lnSpc>
              <a:buClr>
                <a:schemeClr val="accent2"/>
              </a:buClr>
              <a:buSzPct val="80000"/>
              <a:buNone/>
            </a:pPr>
            <a:r>
              <a:rPr lang="sk-SK" sz="1800" dirty="0" smtClean="0"/>
              <a:t>miroslav.kret@sepsas.sk</a:t>
            </a:r>
            <a:r>
              <a:rPr lang="sk-SK" sz="1800" dirty="0"/>
              <a:t>; </a:t>
            </a:r>
            <a:r>
              <a:rPr lang="sk-SK" sz="1800" dirty="0" smtClean="0"/>
              <a:t>igor.sulc@sepsas.sk; juraj.vatlak@sepsas.sk</a:t>
            </a:r>
            <a:endParaRPr lang="sk-SK" sz="1800" b="1" dirty="0" smtClean="0"/>
          </a:p>
          <a:p>
            <a:pPr marL="0" indent="0" algn="ctr">
              <a:lnSpc>
                <a:spcPct val="125000"/>
              </a:lnSpc>
              <a:buClr>
                <a:schemeClr val="accent2"/>
              </a:buClr>
              <a:buSzPct val="80000"/>
              <a:buNone/>
            </a:pP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2549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ý návrh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PS_prezentacia_RK_široko.potx" id="{23CA4C3C-E39A-4AEA-AE18-F09D0C7BAB22}" vid="{37B1DE31-5367-41D1-B8F4-F5FB15A2A3C4}"/>
    </a:ext>
  </a:extLst>
</a:theme>
</file>

<file path=ppt/theme/theme2.xml><?xml version="1.0" encoding="utf-8"?>
<a:theme xmlns:a="http://schemas.openxmlformats.org/drawingml/2006/main" name="1_Vlastný návrh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PS_prezentacia_RK_široko.potx" id="{23CA4C3C-E39A-4AEA-AE18-F09D0C7BAB22}" vid="{33CA6626-61F9-44E3-9A5E-7B9989D8F296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1E6B95C-080A-499B-A944-ABA34A8CE6F9}">
  <we:reference id="wa104380594" version="1.0.0.0" store="sk-SK" storeType="OMEX"/>
  <we:alternateReferences>
    <we:reference id="WA104380594" version="1.0.0.0" store="WA104380594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44D4714841D44FA65D84BEA14ABEC2" ma:contentTypeVersion="0" ma:contentTypeDescription="Umožňuje vytvoriť nový dokument." ma:contentTypeScope="" ma:versionID="07faa78bee48c0a2980e9878f1ad5f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c03bc20b3b442f8046c3eea305e142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DE2F37-CBA8-4855-A69D-37159FDDE2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CD7608A-5EDF-4473-9F6C-F8F24D904425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87CE39-45D0-4846-82F2-D61F0AD4A9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SEPS_prezentacia_RK_široko</Template>
  <TotalTime>5076</TotalTime>
  <Words>876</Words>
  <Application>Microsoft Office PowerPoint</Application>
  <PresentationFormat>Širokouhlá</PresentationFormat>
  <Paragraphs>180</Paragraphs>
  <Slides>8</Slides>
  <Notes>4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4" baseType="lpstr">
      <vt:lpstr>Arial</vt:lpstr>
      <vt:lpstr>Calibri</vt:lpstr>
      <vt:lpstr>Wingdings</vt:lpstr>
      <vt:lpstr>Vlastný návrh</vt:lpstr>
      <vt:lpstr>1_Vlastný návrh</vt:lpstr>
      <vt:lpstr>Acrobat Document</vt:lpstr>
      <vt:lpstr> Stakeholder Workshop ENTSO-E pre implementáciu projektov MARI a PICASSO</vt:lpstr>
      <vt:lpstr>Harmonogram aFRR a mFRR platforiem</vt:lpstr>
      <vt:lpstr>Stakeholder Workshop</vt:lpstr>
      <vt:lpstr>agenda Stakeholder Workshop-u</vt:lpstr>
      <vt:lpstr>Stakeholder Workshop - interný</vt:lpstr>
      <vt:lpstr>Harmonogram aFRR a mFRR platforiem</vt:lpstr>
      <vt:lpstr>Entity poverené prevádzkou mFRR a aFRR platforiem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mFRRIF a ED</dc:title>
  <dc:creator>juraj.vatlak@sepsas.sk</dc:creator>
  <cp:lastModifiedBy>Vatľak Juraj</cp:lastModifiedBy>
  <cp:revision>460</cp:revision>
  <cp:lastPrinted>2018-05-17T14:38:04Z</cp:lastPrinted>
  <dcterms:created xsi:type="dcterms:W3CDTF">2018-02-07T14:53:06Z</dcterms:created>
  <dcterms:modified xsi:type="dcterms:W3CDTF">2020-07-29T06:22:42Z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0x0101009F44D4714841D44FA65D84BEA14ABEC2</vt:lpwstr>
  </property>
</Properties>
</file>